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3"/>
  </p:notesMasterIdLst>
  <p:sldIdLst>
    <p:sldId id="275" r:id="rId2"/>
  </p:sldIdLst>
  <p:sldSz cx="9906000" cy="7200900"/>
  <p:notesSz cx="6807200" cy="9939338"/>
  <p:defaultTextStyle>
    <a:defPPr>
      <a:defRPr lang="ja-JP"/>
    </a:defPPr>
    <a:lvl1pPr marL="0" algn="l" defTabSz="914295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148" algn="l" defTabSz="914295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295" algn="l" defTabSz="914295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444" algn="l" defTabSz="914295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591" algn="l" defTabSz="914295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5737" algn="l" defTabSz="914295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2884" algn="l" defTabSz="914295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032" algn="l" defTabSz="914295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180" algn="l" defTabSz="914295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A05A"/>
    <a:srgbClr val="5AA064"/>
    <a:srgbClr val="5A8264"/>
    <a:srgbClr val="FFCCFF"/>
    <a:srgbClr val="FFFFCC"/>
    <a:srgbClr val="FFCC99"/>
    <a:srgbClr val="CCFFCC"/>
    <a:srgbClr val="FFFF99"/>
    <a:srgbClr val="FFFF66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59" autoAdjust="0"/>
    <p:restoredTop sz="51799" autoAdjust="0"/>
  </p:normalViewPr>
  <p:slideViewPr>
    <p:cSldViewPr>
      <p:cViewPr>
        <p:scale>
          <a:sx n="100" d="100"/>
          <a:sy n="100" d="100"/>
        </p:scale>
        <p:origin x="-522" y="402"/>
      </p:cViewPr>
      <p:guideLst>
        <p:guide orient="horz" pos="2268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9C7C70-5D0A-4A7C-B637-9E3AF73FDD8F}" type="datetimeFigureOut">
              <a:rPr kumimoji="1" lang="ja-JP" altLang="en-US" smtClean="0"/>
              <a:t>2015/7/1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841375" y="746125"/>
            <a:ext cx="512445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5125" cy="4471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8DFA16-7776-472E-B082-37890E47EFC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806195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9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148" algn="l" defTabSz="91429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295" algn="l" defTabSz="91429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444" algn="l" defTabSz="91429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591" algn="l" defTabSz="91429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5737" algn="l" defTabSz="91429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2884" algn="l" defTabSz="91429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032" algn="l" defTabSz="91429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180" algn="l" defTabSz="91429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841375" y="746125"/>
            <a:ext cx="5124450" cy="3725863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DFA16-7776-472E-B082-37890E47EFC0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4631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236948"/>
            <a:ext cx="8420100" cy="1543526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4080510"/>
            <a:ext cx="6934200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87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74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6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4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3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2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10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09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5849-75D4-4500-AEA0-A489F62D254E}" type="datetimeFigureOut">
              <a:rPr kumimoji="1" lang="ja-JP" altLang="en-US" smtClean="0"/>
              <a:t>2015/7/1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340FC-856C-4613-81F6-1C449EAB9A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88301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5849-75D4-4500-AEA0-A489F62D254E}" type="datetimeFigureOut">
              <a:rPr kumimoji="1" lang="ja-JP" altLang="en-US" smtClean="0"/>
              <a:t>2015/7/1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340FC-856C-4613-81F6-1C449EAB9A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44665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627246"/>
            <a:ext cx="8420100" cy="1430179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82506" y="3052049"/>
            <a:ext cx="8420100" cy="1575196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871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743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61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48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35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23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103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097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5849-75D4-4500-AEA0-A489F62D254E}" type="datetimeFigureOut">
              <a:rPr kumimoji="1" lang="ja-JP" altLang="en-US" smtClean="0"/>
              <a:t>2015/7/1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340FC-856C-4613-81F6-1C449EAB9A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48142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536575" y="1763554"/>
            <a:ext cx="4746625" cy="499062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5448300" y="1763554"/>
            <a:ext cx="4746625" cy="499062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5849-75D4-4500-AEA0-A489F62D254E}" type="datetimeFigureOut">
              <a:rPr kumimoji="1" lang="ja-JP" altLang="en-US" smtClean="0"/>
              <a:t>2015/7/1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340FC-856C-4613-81F6-1C449EAB9A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56953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88370"/>
            <a:ext cx="8915400" cy="120015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95300" y="1611869"/>
            <a:ext cx="4376870" cy="67175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8719" indent="0">
              <a:buNone/>
              <a:defRPr sz="2100" b="1"/>
            </a:lvl2pPr>
            <a:lvl3pPr marL="977438" indent="0">
              <a:buNone/>
              <a:defRPr sz="1900" b="1"/>
            </a:lvl3pPr>
            <a:lvl4pPr marL="1466156" indent="0">
              <a:buNone/>
              <a:defRPr sz="1700" b="1"/>
            </a:lvl4pPr>
            <a:lvl5pPr marL="1954875" indent="0">
              <a:buNone/>
              <a:defRPr sz="1700" b="1"/>
            </a:lvl5pPr>
            <a:lvl6pPr marL="2443594" indent="0">
              <a:buNone/>
              <a:defRPr sz="1700" b="1"/>
            </a:lvl6pPr>
            <a:lvl7pPr marL="2932313" indent="0">
              <a:buNone/>
              <a:defRPr sz="1700" b="1"/>
            </a:lvl7pPr>
            <a:lvl8pPr marL="3421032" indent="0">
              <a:buNone/>
              <a:defRPr sz="1700" b="1"/>
            </a:lvl8pPr>
            <a:lvl9pPr marL="3909750" indent="0">
              <a:buNone/>
              <a:defRPr sz="17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95300" y="2283619"/>
            <a:ext cx="4376870" cy="4148852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5032112" y="1611869"/>
            <a:ext cx="4378590" cy="67175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8719" indent="0">
              <a:buNone/>
              <a:defRPr sz="2100" b="1"/>
            </a:lvl2pPr>
            <a:lvl3pPr marL="977438" indent="0">
              <a:buNone/>
              <a:defRPr sz="1900" b="1"/>
            </a:lvl3pPr>
            <a:lvl4pPr marL="1466156" indent="0">
              <a:buNone/>
              <a:defRPr sz="1700" b="1"/>
            </a:lvl4pPr>
            <a:lvl5pPr marL="1954875" indent="0">
              <a:buNone/>
              <a:defRPr sz="1700" b="1"/>
            </a:lvl5pPr>
            <a:lvl6pPr marL="2443594" indent="0">
              <a:buNone/>
              <a:defRPr sz="1700" b="1"/>
            </a:lvl6pPr>
            <a:lvl7pPr marL="2932313" indent="0">
              <a:buNone/>
              <a:defRPr sz="1700" b="1"/>
            </a:lvl7pPr>
            <a:lvl8pPr marL="3421032" indent="0">
              <a:buNone/>
              <a:defRPr sz="1700" b="1"/>
            </a:lvl8pPr>
            <a:lvl9pPr marL="3909750" indent="0">
              <a:buNone/>
              <a:defRPr sz="17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5032112" y="2283619"/>
            <a:ext cx="4378590" cy="4148852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5849-75D4-4500-AEA0-A489F62D254E}" type="datetimeFigureOut">
              <a:rPr kumimoji="1" lang="ja-JP" altLang="en-US" smtClean="0"/>
              <a:t>2015/7/1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340FC-856C-4613-81F6-1C449EAB9A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04533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5849-75D4-4500-AEA0-A489F62D254E}" type="datetimeFigureOut">
              <a:rPr kumimoji="1" lang="ja-JP" altLang="en-US" smtClean="0"/>
              <a:t>2015/7/1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340FC-856C-4613-81F6-1C449EAB9A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38675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5849-75D4-4500-AEA0-A489F62D254E}" type="datetimeFigureOut">
              <a:rPr kumimoji="1" lang="ja-JP" altLang="en-US" smtClean="0"/>
              <a:t>2015/7/1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340FC-856C-4613-81F6-1C449EAB9A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80921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86702"/>
            <a:ext cx="3259006" cy="1220153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72972" y="286704"/>
            <a:ext cx="5537729" cy="6145769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95300" y="1506857"/>
            <a:ext cx="3259006" cy="4925616"/>
          </a:xfrm>
        </p:spPr>
        <p:txBody>
          <a:bodyPr/>
          <a:lstStyle>
            <a:lvl1pPr marL="0" indent="0">
              <a:buNone/>
              <a:defRPr sz="1500"/>
            </a:lvl1pPr>
            <a:lvl2pPr marL="488719" indent="0">
              <a:buNone/>
              <a:defRPr sz="1300"/>
            </a:lvl2pPr>
            <a:lvl3pPr marL="977438" indent="0">
              <a:buNone/>
              <a:defRPr sz="1100"/>
            </a:lvl3pPr>
            <a:lvl4pPr marL="1466156" indent="0">
              <a:buNone/>
              <a:defRPr sz="1000"/>
            </a:lvl4pPr>
            <a:lvl5pPr marL="1954875" indent="0">
              <a:buNone/>
              <a:defRPr sz="1000"/>
            </a:lvl5pPr>
            <a:lvl6pPr marL="2443594" indent="0">
              <a:buNone/>
              <a:defRPr sz="1000"/>
            </a:lvl6pPr>
            <a:lvl7pPr marL="2932313" indent="0">
              <a:buNone/>
              <a:defRPr sz="1000"/>
            </a:lvl7pPr>
            <a:lvl8pPr marL="3421032" indent="0">
              <a:buNone/>
              <a:defRPr sz="1000"/>
            </a:lvl8pPr>
            <a:lvl9pPr marL="390975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5849-75D4-4500-AEA0-A489F62D254E}" type="datetimeFigureOut">
              <a:rPr kumimoji="1" lang="ja-JP" altLang="en-US" smtClean="0"/>
              <a:t>2015/7/1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340FC-856C-4613-81F6-1C449EAB9A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17155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5040631"/>
            <a:ext cx="5943600" cy="595075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941645" y="643414"/>
            <a:ext cx="5943600" cy="4320540"/>
          </a:xfrm>
        </p:spPr>
        <p:txBody>
          <a:bodyPr/>
          <a:lstStyle>
            <a:lvl1pPr marL="0" indent="0">
              <a:buNone/>
              <a:defRPr sz="3400"/>
            </a:lvl1pPr>
            <a:lvl2pPr marL="488719" indent="0">
              <a:buNone/>
              <a:defRPr sz="3000"/>
            </a:lvl2pPr>
            <a:lvl3pPr marL="977438" indent="0">
              <a:buNone/>
              <a:defRPr sz="2600"/>
            </a:lvl3pPr>
            <a:lvl4pPr marL="1466156" indent="0">
              <a:buNone/>
              <a:defRPr sz="2100"/>
            </a:lvl4pPr>
            <a:lvl5pPr marL="1954875" indent="0">
              <a:buNone/>
              <a:defRPr sz="2100"/>
            </a:lvl5pPr>
            <a:lvl6pPr marL="2443594" indent="0">
              <a:buNone/>
              <a:defRPr sz="2100"/>
            </a:lvl6pPr>
            <a:lvl7pPr marL="2932313" indent="0">
              <a:buNone/>
              <a:defRPr sz="2100"/>
            </a:lvl7pPr>
            <a:lvl8pPr marL="3421032" indent="0">
              <a:buNone/>
              <a:defRPr sz="2100"/>
            </a:lvl8pPr>
            <a:lvl9pPr marL="3909750" indent="0">
              <a:buNone/>
              <a:defRPr sz="21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941645" y="5635706"/>
            <a:ext cx="5943600" cy="845105"/>
          </a:xfrm>
        </p:spPr>
        <p:txBody>
          <a:bodyPr/>
          <a:lstStyle>
            <a:lvl1pPr marL="0" indent="0">
              <a:buNone/>
              <a:defRPr sz="1500"/>
            </a:lvl1pPr>
            <a:lvl2pPr marL="488719" indent="0">
              <a:buNone/>
              <a:defRPr sz="1300"/>
            </a:lvl2pPr>
            <a:lvl3pPr marL="977438" indent="0">
              <a:buNone/>
              <a:defRPr sz="1100"/>
            </a:lvl3pPr>
            <a:lvl4pPr marL="1466156" indent="0">
              <a:buNone/>
              <a:defRPr sz="1000"/>
            </a:lvl4pPr>
            <a:lvl5pPr marL="1954875" indent="0">
              <a:buNone/>
              <a:defRPr sz="1000"/>
            </a:lvl5pPr>
            <a:lvl6pPr marL="2443594" indent="0">
              <a:buNone/>
              <a:defRPr sz="1000"/>
            </a:lvl6pPr>
            <a:lvl7pPr marL="2932313" indent="0">
              <a:buNone/>
              <a:defRPr sz="1000"/>
            </a:lvl7pPr>
            <a:lvl8pPr marL="3421032" indent="0">
              <a:buNone/>
              <a:defRPr sz="1000"/>
            </a:lvl8pPr>
            <a:lvl9pPr marL="390975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5849-75D4-4500-AEA0-A489F62D254E}" type="datetimeFigureOut">
              <a:rPr kumimoji="1" lang="ja-JP" altLang="en-US" smtClean="0"/>
              <a:t>2015/7/1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340FC-856C-4613-81F6-1C449EAB9A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80627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5849-75D4-4500-AEA0-A489F62D254E}" type="datetimeFigureOut">
              <a:rPr kumimoji="1" lang="ja-JP" altLang="en-US" smtClean="0"/>
              <a:t>2015/7/1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340FC-856C-4613-81F6-1C449EAB9A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58636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303373"/>
            <a:ext cx="2414588" cy="6450806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536576" y="303373"/>
            <a:ext cx="7078663" cy="6450806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5849-75D4-4500-AEA0-A489F62D254E}" type="datetimeFigureOut">
              <a:rPr kumimoji="1" lang="ja-JP" altLang="en-US" smtClean="0"/>
              <a:t>2015/7/1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340FC-856C-4613-81F6-1C449EAB9A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06366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95300" y="288370"/>
            <a:ext cx="8915400" cy="1200150"/>
          </a:xfrm>
          <a:prstGeom prst="rect">
            <a:avLst/>
          </a:prstGeom>
        </p:spPr>
        <p:txBody>
          <a:bodyPr vert="horz" lIns="97743" tIns="48873" rIns="97743" bIns="48873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95300" y="1680212"/>
            <a:ext cx="8915400" cy="4752261"/>
          </a:xfrm>
          <a:prstGeom prst="rect">
            <a:avLst/>
          </a:prstGeom>
        </p:spPr>
        <p:txBody>
          <a:bodyPr vert="horz" lIns="97743" tIns="48873" rIns="97743" bIns="48873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95300" y="6674169"/>
            <a:ext cx="2311400" cy="383381"/>
          </a:xfrm>
          <a:prstGeom prst="rect">
            <a:avLst/>
          </a:prstGeom>
        </p:spPr>
        <p:txBody>
          <a:bodyPr vert="horz" lIns="97743" tIns="48873" rIns="97743" bIns="48873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C5849-75D4-4500-AEA0-A489F62D254E}" type="datetimeFigureOut">
              <a:rPr kumimoji="1" lang="ja-JP" altLang="en-US" smtClean="0"/>
              <a:t>2015/7/1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384550" y="6674169"/>
            <a:ext cx="3136900" cy="383381"/>
          </a:xfrm>
          <a:prstGeom prst="rect">
            <a:avLst/>
          </a:prstGeom>
        </p:spPr>
        <p:txBody>
          <a:bodyPr vert="horz" lIns="97743" tIns="48873" rIns="97743" bIns="48873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7099300" y="6674169"/>
            <a:ext cx="2311400" cy="383381"/>
          </a:xfrm>
          <a:prstGeom prst="rect">
            <a:avLst/>
          </a:prstGeom>
        </p:spPr>
        <p:txBody>
          <a:bodyPr vert="horz" lIns="97743" tIns="48873" rIns="97743" bIns="48873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340FC-856C-4613-81F6-1C449EAB9A2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9411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77438" rtl="0" eaLnBrk="1" latinLnBrk="0" hangingPunct="1">
        <a:spcBef>
          <a:spcPct val="0"/>
        </a:spcBef>
        <a:buNone/>
        <a:defRPr kumimoji="1"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6539" indent="-366539" algn="l" defTabSz="977438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4169" indent="-305450" algn="l" defTabSz="977438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1796" indent="-244360" algn="l" defTabSz="977438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0515" indent="-244360" algn="l" defTabSz="977438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99234" indent="-244360" algn="l" defTabSz="977438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87952" indent="-244360" algn="l" defTabSz="977438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76671" indent="-244360" algn="l" defTabSz="977438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65390" indent="-244360" algn="l" defTabSz="977438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54109" indent="-244360" algn="l" defTabSz="977438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77438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8719" algn="l" defTabSz="977438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7438" algn="l" defTabSz="977438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6156" algn="l" defTabSz="977438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4875" algn="l" defTabSz="977438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3594" algn="l" defTabSz="977438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32313" algn="l" defTabSz="977438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1032" algn="l" defTabSz="977438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09750" algn="l" defTabSz="977438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角丸四角形 14"/>
          <p:cNvSpPr/>
          <p:nvPr/>
        </p:nvSpPr>
        <p:spPr>
          <a:xfrm>
            <a:off x="177475" y="36710"/>
            <a:ext cx="9498500" cy="529259"/>
          </a:xfrm>
          <a:prstGeom prst="roundRect">
            <a:avLst/>
          </a:prstGeom>
          <a:solidFill>
            <a:schemeClr val="accent2">
              <a:lumMod val="75000"/>
              <a:alpha val="5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57150" h="57150"/>
            <a:bevelB w="57150" h="571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7475" y="104816"/>
            <a:ext cx="8915400" cy="438961"/>
          </a:xfrm>
          <a:ln>
            <a:noFill/>
          </a:ln>
        </p:spPr>
        <p:txBody>
          <a:bodyPr anchor="b" anchorCtr="1">
            <a:normAutofit/>
          </a:bodyPr>
          <a:lstStyle/>
          <a:p>
            <a:pPr algn="l"/>
            <a:r>
              <a:rPr lang="ja-JP" altLang="en-US" sz="2000" dirty="0">
                <a:solidFill>
                  <a:schemeClr val="bg1"/>
                </a:solidFill>
              </a:rPr>
              <a:t>旅館業における人材育成上の課題に対応した支援策  　</a:t>
            </a:r>
          </a:p>
        </p:txBody>
      </p:sp>
      <p:sp>
        <p:nvSpPr>
          <p:cNvPr id="4" name="角丸四角形 3"/>
          <p:cNvSpPr/>
          <p:nvPr/>
        </p:nvSpPr>
        <p:spPr>
          <a:xfrm>
            <a:off x="1502344" y="710185"/>
            <a:ext cx="2464853" cy="1514488"/>
          </a:xfrm>
          <a:prstGeom prst="roundRect">
            <a:avLst/>
          </a:prstGeom>
          <a:solidFill>
            <a:schemeClr val="accent6">
              <a:lumMod val="40000"/>
              <a:lumOff val="60000"/>
              <a:alpha val="79000"/>
            </a:schemeClr>
          </a:solidFill>
          <a:ln w="6350">
            <a:solidFill>
              <a:schemeClr val="accent6">
                <a:lumMod val="60000"/>
                <a:lumOff val="4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0" h="0"/>
            <a:bevelB w="0" h="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180000" tIns="108000" rIns="360000" bIns="45715" rtlCol="0" anchor="ctr"/>
          <a:lstStyle/>
          <a:p>
            <a:r>
              <a:rPr lang="ja-JP" altLang="en-US" sz="1400" dirty="0"/>
              <a:t>　</a:t>
            </a:r>
            <a:endParaRPr lang="en-US" altLang="ja-JP" sz="1400" dirty="0"/>
          </a:p>
          <a:p>
            <a:r>
              <a:rPr lang="ja-JP" altLang="en-US" sz="1300" dirty="0" smtClean="0"/>
              <a:t>　</a:t>
            </a:r>
            <a:r>
              <a:rPr lang="ja-JP" altLang="en-US" sz="1150" dirty="0" smtClean="0"/>
              <a:t>今後</a:t>
            </a:r>
            <a:r>
              <a:rPr lang="ja-JP" altLang="en-US" sz="1150" dirty="0"/>
              <a:t>新卒</a:t>
            </a:r>
            <a:r>
              <a:rPr lang="ja-JP" altLang="en-US" sz="1150" dirty="0" smtClean="0"/>
              <a:t>等の若年労働者の</a:t>
            </a:r>
            <a:r>
              <a:rPr lang="ja-JP" altLang="en-US" sz="1150" dirty="0"/>
              <a:t>確保が厳しくなることが予想される中、</a:t>
            </a:r>
            <a:r>
              <a:rPr lang="ja-JP" altLang="en-US" sz="1150" dirty="0" smtClean="0"/>
              <a:t>若年従業員等</a:t>
            </a:r>
            <a:r>
              <a:rPr lang="ja-JP" altLang="en-US" sz="1150" dirty="0"/>
              <a:t>を計画的に育成し</a:t>
            </a:r>
            <a:r>
              <a:rPr lang="ja-JP" altLang="en-US" sz="1150" dirty="0" smtClean="0"/>
              <a:t>、中核となる人材に育てていきたい。</a:t>
            </a:r>
            <a:endParaRPr lang="ja-JP" altLang="en-US" sz="1150" dirty="0"/>
          </a:p>
        </p:txBody>
      </p:sp>
      <p:sp>
        <p:nvSpPr>
          <p:cNvPr id="5" name="角丸四角形 4"/>
          <p:cNvSpPr/>
          <p:nvPr/>
        </p:nvSpPr>
        <p:spPr>
          <a:xfrm>
            <a:off x="4231835" y="702560"/>
            <a:ext cx="2593373" cy="1529739"/>
          </a:xfrm>
          <a:prstGeom prst="roundRect">
            <a:avLst/>
          </a:prstGeom>
          <a:solidFill>
            <a:schemeClr val="accent6">
              <a:lumMod val="40000"/>
              <a:lumOff val="60000"/>
              <a:alpha val="79000"/>
            </a:schemeClr>
          </a:solidFill>
          <a:ln w="6350">
            <a:solidFill>
              <a:schemeClr val="accent6">
                <a:lumMod val="60000"/>
                <a:lumOff val="4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0" h="0"/>
            <a:bevelB w="0" h="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72000" tIns="108000" rIns="144000" bIns="45715" rtlCol="0" anchor="ctr"/>
          <a:lstStyle/>
          <a:p>
            <a:r>
              <a:rPr lang="ja-JP" altLang="en-US" sz="1150" dirty="0" smtClean="0">
                <a:latin typeface="+mj-ea"/>
                <a:ea typeface="+mj-ea"/>
              </a:rPr>
              <a:t>　近年、</a:t>
            </a:r>
            <a:r>
              <a:rPr lang="ja-JP" altLang="en-US" sz="1150" dirty="0" smtClean="0">
                <a:solidFill>
                  <a:schemeClr val="tx1"/>
                </a:solidFill>
                <a:latin typeface="+mj-ea"/>
                <a:ea typeface="+mj-ea"/>
              </a:rPr>
              <a:t>海外から和風旅館を利用する観光客が増えており、当館でも</a:t>
            </a:r>
            <a:endParaRPr lang="en-US" altLang="ja-JP" sz="115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ja-JP" altLang="en-US" sz="1150" dirty="0" smtClean="0">
                <a:solidFill>
                  <a:schemeClr val="tx1"/>
                </a:solidFill>
                <a:latin typeface="+mj-ea"/>
                <a:ea typeface="+mj-ea"/>
              </a:rPr>
              <a:t>稼働率を高めるために、外</a:t>
            </a:r>
            <a:endParaRPr lang="en-US" altLang="ja-JP" sz="115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ja-JP" altLang="en-US" sz="1150" dirty="0" smtClean="0">
                <a:solidFill>
                  <a:schemeClr val="tx1"/>
                </a:solidFill>
                <a:latin typeface="+mj-ea"/>
                <a:ea typeface="+mj-ea"/>
              </a:rPr>
              <a:t>国人客の受け入れを拡大し</a:t>
            </a:r>
            <a:endParaRPr lang="en-US" altLang="ja-JP" sz="115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ja-JP" altLang="en-US" sz="1150" dirty="0" smtClean="0">
                <a:solidFill>
                  <a:schemeClr val="tx1"/>
                </a:solidFill>
                <a:latin typeface="+mj-ea"/>
                <a:ea typeface="+mj-ea"/>
              </a:rPr>
              <a:t>て</a:t>
            </a:r>
            <a:r>
              <a:rPr lang="ja-JP" altLang="en-US" sz="1150" dirty="0" smtClean="0">
                <a:solidFill>
                  <a:schemeClr val="tx1"/>
                </a:solidFill>
                <a:latin typeface="+mj-ea"/>
                <a:ea typeface="+mj-ea"/>
              </a:rPr>
              <a:t>いきたい。</a:t>
            </a:r>
            <a:endParaRPr lang="ja-JP" altLang="en-US" sz="115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1711466" y="696617"/>
            <a:ext cx="2035400" cy="308102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rtlCol="0" anchor="ctr"/>
          <a:lstStyle/>
          <a:p>
            <a:r>
              <a:rPr lang="ja-JP" altLang="en-US" sz="1400" dirty="0"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 </a:t>
            </a:r>
            <a:r>
              <a:rPr lang="ja-JP" altLang="en-US" sz="1300" dirty="0">
                <a:solidFill>
                  <a:schemeClr val="accent4">
                    <a:lumMod val="75000"/>
                  </a:schemeClr>
                </a:solidFill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若年人材</a:t>
            </a:r>
            <a:r>
              <a:rPr lang="ja-JP" altLang="en-US" sz="1300" dirty="0" smtClean="0">
                <a:solidFill>
                  <a:schemeClr val="accent4">
                    <a:lumMod val="75000"/>
                  </a:schemeClr>
                </a:solidFill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の育成・定着</a:t>
            </a:r>
            <a:endParaRPr lang="ja-JP" altLang="en-US" sz="1300" dirty="0">
              <a:solidFill>
                <a:schemeClr val="accent4">
                  <a:lumMod val="75000"/>
                </a:schemeClr>
              </a:solidFill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</p:txBody>
      </p:sp>
      <p:sp>
        <p:nvSpPr>
          <p:cNvPr id="17" name="角丸四角形 16"/>
          <p:cNvSpPr/>
          <p:nvPr/>
        </p:nvSpPr>
        <p:spPr>
          <a:xfrm>
            <a:off x="7689304" y="186954"/>
            <a:ext cx="1919926" cy="320988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2700">
            <a:noFill/>
          </a:ln>
          <a:scene3d>
            <a:camera prst="orthographicFront"/>
            <a:lightRig rig="threePt" dir="t"/>
          </a:scene3d>
          <a:sp3d>
            <a:bevelT w="31750" h="31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r>
              <a:rPr lang="ja-JP" altLang="en-US" sz="1000" b="1" dirty="0" smtClean="0">
                <a:solidFill>
                  <a:schemeClr val="tx1"/>
                </a:solidFill>
              </a:rPr>
              <a:t>一般社団法人  </a:t>
            </a:r>
            <a:r>
              <a:rPr lang="ja-JP" altLang="en-US" sz="1000" b="1" dirty="0">
                <a:solidFill>
                  <a:schemeClr val="tx1"/>
                </a:solidFill>
              </a:rPr>
              <a:t>日本旅館協会</a:t>
            </a:r>
          </a:p>
        </p:txBody>
      </p:sp>
      <p:sp>
        <p:nvSpPr>
          <p:cNvPr id="16" name="角丸四角形 15"/>
          <p:cNvSpPr/>
          <p:nvPr/>
        </p:nvSpPr>
        <p:spPr>
          <a:xfrm>
            <a:off x="7137114" y="696617"/>
            <a:ext cx="2538861" cy="1524752"/>
          </a:xfrm>
          <a:prstGeom prst="roundRect">
            <a:avLst/>
          </a:prstGeom>
          <a:solidFill>
            <a:schemeClr val="accent6">
              <a:lumMod val="40000"/>
              <a:lumOff val="60000"/>
              <a:alpha val="79000"/>
            </a:schemeClr>
          </a:solidFill>
          <a:ln w="6350">
            <a:solidFill>
              <a:schemeClr val="accent6">
                <a:lumMod val="60000"/>
                <a:lumOff val="4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0" h="0"/>
            <a:bevelB w="0" h="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36000" tIns="108000" rIns="396000" bIns="45715" rtlCol="0" anchor="ctr"/>
          <a:lstStyle/>
          <a:p>
            <a:r>
              <a:rPr lang="ja-JP" altLang="en-US" sz="1300" dirty="0" smtClean="0"/>
              <a:t>　</a:t>
            </a:r>
            <a:endParaRPr lang="en-US" altLang="ja-JP" sz="1300" dirty="0" smtClean="0"/>
          </a:p>
          <a:p>
            <a:r>
              <a:rPr lang="ja-JP" altLang="en-US" sz="1300" dirty="0" smtClean="0"/>
              <a:t>　</a:t>
            </a:r>
            <a:r>
              <a:rPr lang="ja-JP" altLang="en-US" sz="1150" dirty="0" smtClean="0"/>
              <a:t>旅館業を取り巻く環境は常に変化しており、宿泊者のニーズや市場の動向を的確に</a:t>
            </a:r>
            <a:r>
              <a:rPr lang="ja-JP" altLang="en-US" sz="1150" dirty="0" err="1" smtClean="0"/>
              <a:t>踏ま</a:t>
            </a:r>
            <a:endParaRPr lang="en-US" altLang="ja-JP" sz="1150" dirty="0" smtClean="0"/>
          </a:p>
          <a:p>
            <a:r>
              <a:rPr lang="ja-JP" altLang="en-US" sz="1150" dirty="0" smtClean="0"/>
              <a:t>えた経営運営をしていかな</a:t>
            </a:r>
            <a:endParaRPr lang="en-US" altLang="ja-JP" sz="1150" dirty="0" smtClean="0"/>
          </a:p>
          <a:p>
            <a:r>
              <a:rPr lang="ja-JP" altLang="en-US" sz="1150" dirty="0" smtClean="0"/>
              <a:t>いと生き残れない。</a:t>
            </a:r>
            <a:endParaRPr lang="ja-JP" altLang="en-US" sz="1150" dirty="0"/>
          </a:p>
        </p:txBody>
      </p:sp>
      <p:sp>
        <p:nvSpPr>
          <p:cNvPr id="20" name="正方形/長方形 19"/>
          <p:cNvSpPr/>
          <p:nvPr/>
        </p:nvSpPr>
        <p:spPr>
          <a:xfrm>
            <a:off x="4664966" y="694759"/>
            <a:ext cx="1883184" cy="309960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rtlCol="0" anchor="ctr"/>
          <a:lstStyle/>
          <a:p>
            <a:r>
              <a:rPr lang="ja-JP" altLang="en-US" sz="1300" dirty="0" smtClean="0">
                <a:solidFill>
                  <a:schemeClr val="accent4">
                    <a:lumMod val="75000"/>
                  </a:schemeClr>
                </a:solidFill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 外国人宿泊客の獲得</a:t>
            </a:r>
            <a:endParaRPr lang="ja-JP" altLang="en-US" sz="1300" dirty="0">
              <a:solidFill>
                <a:schemeClr val="accent4">
                  <a:lumMod val="75000"/>
                </a:schemeClr>
              </a:solidFill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</p:txBody>
      </p:sp>
      <p:pic>
        <p:nvPicPr>
          <p:cNvPr id="1029" name="Picture 5" descr="C:\Users\MYXDR\Pictures\共通素材\sale_a09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05" y="5616675"/>
            <a:ext cx="985109" cy="1166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角丸四角形 8"/>
          <p:cNvSpPr/>
          <p:nvPr/>
        </p:nvSpPr>
        <p:spPr>
          <a:xfrm>
            <a:off x="1452975" y="2794045"/>
            <a:ext cx="8040745" cy="2380289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0" h="0"/>
            <a:bevelB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ja-JP" sz="1200" dirty="0" smtClean="0">
              <a:solidFill>
                <a:schemeClr val="tx1"/>
              </a:solidFill>
            </a:endParaRPr>
          </a:p>
          <a:p>
            <a:pPr algn="ctr"/>
            <a:endParaRPr lang="en-US" altLang="ja-JP" sz="1200" dirty="0">
              <a:solidFill>
                <a:schemeClr val="tx1"/>
              </a:solidFill>
            </a:endParaRPr>
          </a:p>
          <a:p>
            <a:pPr algn="ctr"/>
            <a:endParaRPr lang="en-US" altLang="ja-JP" sz="1200" dirty="0" smtClean="0">
              <a:solidFill>
                <a:schemeClr val="tx1"/>
              </a:solidFill>
            </a:endParaRPr>
          </a:p>
          <a:p>
            <a:pPr algn="ctr"/>
            <a:endParaRPr lang="en-US" altLang="ja-JP" sz="1200" dirty="0">
              <a:solidFill>
                <a:schemeClr val="tx1"/>
              </a:solidFill>
            </a:endParaRPr>
          </a:p>
          <a:p>
            <a:pPr algn="ctr"/>
            <a:endParaRPr lang="en-US" altLang="ja-JP" sz="1200" dirty="0" smtClean="0">
              <a:solidFill>
                <a:schemeClr val="tx1"/>
              </a:solidFill>
            </a:endParaRPr>
          </a:p>
          <a:p>
            <a:pPr algn="ctr"/>
            <a:endParaRPr lang="en-US" altLang="ja-JP" sz="1200" dirty="0">
              <a:solidFill>
                <a:schemeClr val="tx1"/>
              </a:solidFill>
            </a:endParaRPr>
          </a:p>
          <a:p>
            <a:r>
              <a:rPr lang="ja-JP" altLang="en-US" sz="1100" dirty="0" smtClean="0">
                <a:solidFill>
                  <a:schemeClr val="tx1"/>
                </a:solidFill>
              </a:rPr>
              <a:t>　　　　　</a:t>
            </a:r>
            <a:endParaRPr lang="en-US" altLang="ja-JP" sz="1100" dirty="0" smtClean="0">
              <a:solidFill>
                <a:schemeClr val="tx1"/>
              </a:solidFill>
            </a:endParaRPr>
          </a:p>
          <a:p>
            <a:r>
              <a:rPr lang="ja-JP" altLang="en-US" sz="1100" dirty="0">
                <a:solidFill>
                  <a:schemeClr val="tx1"/>
                </a:solidFill>
              </a:rPr>
              <a:t>　</a:t>
            </a:r>
            <a:r>
              <a:rPr lang="ja-JP" altLang="en-US" sz="1100" dirty="0" smtClean="0">
                <a:solidFill>
                  <a:schemeClr val="tx1"/>
                </a:solidFill>
              </a:rPr>
              <a:t>　　　　　　　</a:t>
            </a:r>
            <a:endParaRPr lang="en-US" altLang="ja-JP" sz="1100" dirty="0" smtClean="0">
              <a:solidFill>
                <a:schemeClr val="tx1"/>
              </a:solidFill>
            </a:endParaRPr>
          </a:p>
          <a:p>
            <a:r>
              <a:rPr lang="ja-JP" altLang="en-US" sz="1100" dirty="0">
                <a:solidFill>
                  <a:schemeClr val="tx1"/>
                </a:solidFill>
              </a:rPr>
              <a:t>　</a:t>
            </a:r>
            <a:r>
              <a:rPr lang="ja-JP" altLang="en-US" sz="1100" dirty="0" smtClean="0">
                <a:solidFill>
                  <a:schemeClr val="tx1"/>
                </a:solidFill>
              </a:rPr>
              <a:t>　　　　　　　　・外部機関が実施する教育訓練や社内外で行う</a:t>
            </a:r>
            <a:r>
              <a:rPr lang="en-US" altLang="ja-JP" sz="1100" dirty="0" smtClean="0">
                <a:solidFill>
                  <a:schemeClr val="tx1"/>
                </a:solidFill>
              </a:rPr>
              <a:t>off-JT</a:t>
            </a:r>
            <a:r>
              <a:rPr lang="ja-JP" altLang="en-US" sz="1100" dirty="0" smtClean="0">
                <a:solidFill>
                  <a:schemeClr val="tx1"/>
                </a:solidFill>
              </a:rPr>
              <a:t>により実施される訓練が対象（ １コース　</a:t>
            </a:r>
            <a:r>
              <a:rPr lang="en-US" altLang="ja-JP" sz="1100" dirty="0" smtClean="0">
                <a:solidFill>
                  <a:schemeClr val="tx1"/>
                </a:solidFill>
              </a:rPr>
              <a:t>20</a:t>
            </a:r>
            <a:r>
              <a:rPr lang="ja-JP" altLang="en-US" sz="1100" dirty="0" smtClean="0">
                <a:solidFill>
                  <a:schemeClr val="tx1"/>
                </a:solidFill>
              </a:rPr>
              <a:t>時間以上）</a:t>
            </a:r>
            <a:endParaRPr lang="en-US" altLang="ja-JP" sz="1100" dirty="0">
              <a:solidFill>
                <a:schemeClr val="tx1"/>
              </a:solidFill>
            </a:endParaRPr>
          </a:p>
          <a:p>
            <a:endParaRPr lang="en-US" altLang="ja-JP" sz="1100" dirty="0" smtClean="0">
              <a:solidFill>
                <a:schemeClr val="tx1"/>
              </a:solidFill>
            </a:endParaRPr>
          </a:p>
          <a:p>
            <a:endParaRPr lang="en-US" altLang="ja-JP" sz="1100" dirty="0">
              <a:solidFill>
                <a:schemeClr val="tx1"/>
              </a:solidFill>
            </a:endParaRPr>
          </a:p>
          <a:p>
            <a:endParaRPr lang="en-US" altLang="ja-JP" sz="1100" dirty="0" smtClean="0">
              <a:solidFill>
                <a:schemeClr val="tx1"/>
              </a:solidFill>
            </a:endParaRPr>
          </a:p>
          <a:p>
            <a:r>
              <a:rPr lang="ja-JP" altLang="en-US" sz="1100" dirty="0" smtClean="0">
                <a:solidFill>
                  <a:schemeClr val="tx1"/>
                </a:solidFill>
              </a:rPr>
              <a:t>　</a:t>
            </a:r>
            <a:endParaRPr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24" name="ホームベース 23"/>
          <p:cNvSpPr/>
          <p:nvPr/>
        </p:nvSpPr>
        <p:spPr>
          <a:xfrm rot="5400000">
            <a:off x="2476871" y="1727966"/>
            <a:ext cx="426735" cy="1587848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29" name="ホームベース 28"/>
          <p:cNvSpPr/>
          <p:nvPr/>
        </p:nvSpPr>
        <p:spPr>
          <a:xfrm rot="5400000">
            <a:off x="5228373" y="1737425"/>
            <a:ext cx="434426" cy="1561239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ホームベース 29"/>
          <p:cNvSpPr/>
          <p:nvPr/>
        </p:nvSpPr>
        <p:spPr>
          <a:xfrm rot="5400000">
            <a:off x="8101950" y="1792244"/>
            <a:ext cx="434428" cy="1451600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26" name="フローチャート : 代替処理 25"/>
          <p:cNvSpPr/>
          <p:nvPr/>
        </p:nvSpPr>
        <p:spPr>
          <a:xfrm>
            <a:off x="1693464" y="3151462"/>
            <a:ext cx="2293624" cy="986179"/>
          </a:xfrm>
          <a:prstGeom prst="flowChartAlternateProcess">
            <a:avLst/>
          </a:prstGeom>
          <a:solidFill>
            <a:schemeClr val="accent2">
              <a:lumMod val="40000"/>
              <a:lumOff val="60000"/>
              <a:alpha val="90000"/>
            </a:schemeClr>
          </a:solidFill>
          <a:ln w="63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en-US" altLang="ja-JP" sz="1200" dirty="0" smtClean="0">
              <a:solidFill>
                <a:schemeClr val="tx1"/>
              </a:solidFill>
            </a:endParaRPr>
          </a:p>
          <a:p>
            <a:endParaRPr lang="en-US" altLang="ja-JP" sz="1050" dirty="0" smtClean="0">
              <a:solidFill>
                <a:schemeClr val="tx1"/>
              </a:solidFill>
            </a:endParaRPr>
          </a:p>
          <a:p>
            <a:r>
              <a:rPr lang="ja-JP" altLang="en-US" sz="1050" dirty="0" smtClean="0">
                <a:solidFill>
                  <a:schemeClr val="tx1"/>
                </a:solidFill>
              </a:rPr>
              <a:t>○採用後５年以内かつ</a:t>
            </a:r>
            <a:r>
              <a:rPr lang="en-US" altLang="ja-JP" sz="1050" dirty="0" smtClean="0">
                <a:solidFill>
                  <a:schemeClr val="tx1"/>
                </a:solidFill>
              </a:rPr>
              <a:t>35</a:t>
            </a:r>
            <a:r>
              <a:rPr lang="ja-JP" altLang="en-US" sz="1050" dirty="0" smtClean="0">
                <a:solidFill>
                  <a:schemeClr val="tx1"/>
                </a:solidFill>
              </a:rPr>
              <a:t>歳未満の従業員に対する職業訓練</a:t>
            </a:r>
            <a:endParaRPr kumimoji="1" lang="ja-JP" altLang="en-US" sz="1050" dirty="0">
              <a:solidFill>
                <a:schemeClr val="tx1"/>
              </a:solidFill>
            </a:endParaRPr>
          </a:p>
        </p:txBody>
      </p:sp>
      <p:sp>
        <p:nvSpPr>
          <p:cNvPr id="34" name="正方形/長方形 33"/>
          <p:cNvSpPr/>
          <p:nvPr/>
        </p:nvSpPr>
        <p:spPr>
          <a:xfrm>
            <a:off x="7245131" y="720524"/>
            <a:ext cx="2364099" cy="308102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rtlCol="0" anchor="ctr"/>
          <a:lstStyle/>
          <a:p>
            <a:r>
              <a:rPr lang="ja-JP" altLang="en-US" sz="1400" dirty="0"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　</a:t>
            </a:r>
            <a:r>
              <a:rPr lang="ja-JP" altLang="en-US" sz="1100" dirty="0" smtClean="0">
                <a:solidFill>
                  <a:schemeClr val="accent4">
                    <a:lumMod val="75000"/>
                  </a:schemeClr>
                </a:solidFill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経営・企画力のある人材の育成</a:t>
            </a:r>
            <a:endParaRPr lang="ja-JP" altLang="en-US" sz="1100" dirty="0">
              <a:solidFill>
                <a:schemeClr val="accent4">
                  <a:lumMod val="75000"/>
                </a:schemeClr>
              </a:solidFill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</p:txBody>
      </p:sp>
      <p:sp>
        <p:nvSpPr>
          <p:cNvPr id="35" name="正方形/長方形 34"/>
          <p:cNvSpPr/>
          <p:nvPr/>
        </p:nvSpPr>
        <p:spPr>
          <a:xfrm>
            <a:off x="2066600" y="2716559"/>
            <a:ext cx="6835103" cy="49113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29" tIns="45715" rIns="91429" bIns="45715" rtlCol="0" anchor="ctr"/>
          <a:lstStyle/>
          <a:p>
            <a:r>
              <a:rPr lang="ja-JP" altLang="en-US" sz="1400" i="1" dirty="0" smtClean="0"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　</a:t>
            </a:r>
            <a:r>
              <a:rPr lang="ja-JP" altLang="en-US" sz="1400" i="1" dirty="0" smtClean="0">
                <a:solidFill>
                  <a:schemeClr val="accent4">
                    <a:lumMod val="75000"/>
                  </a:schemeClr>
                </a:solidFill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キャリア</a:t>
            </a:r>
            <a:r>
              <a:rPr lang="ja-JP" altLang="en-US" sz="1400" i="1" dirty="0">
                <a:solidFill>
                  <a:schemeClr val="accent4">
                    <a:lumMod val="75000"/>
                  </a:schemeClr>
                </a:solidFill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形成促進助成金</a:t>
            </a:r>
            <a:r>
              <a:rPr lang="ja-JP" altLang="en-US" sz="1400" i="1" dirty="0" smtClean="0">
                <a:solidFill>
                  <a:schemeClr val="accent4">
                    <a:lumMod val="75000"/>
                  </a:schemeClr>
                </a:solidFill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の</a:t>
            </a:r>
            <a:r>
              <a:rPr lang="ja-JP" altLang="en-US" sz="1400" i="1" dirty="0" smtClean="0">
                <a:solidFill>
                  <a:srgbClr val="FF0000"/>
                </a:solidFill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「政策課題対応型訓練」</a:t>
            </a:r>
            <a:r>
              <a:rPr lang="ja-JP" altLang="en-US" sz="1400" i="1" dirty="0" smtClean="0">
                <a:solidFill>
                  <a:schemeClr val="accent4">
                    <a:lumMod val="75000"/>
                  </a:schemeClr>
                </a:solidFill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等の活用ができます！</a:t>
            </a:r>
            <a:endParaRPr lang="ja-JP" altLang="en-US" sz="1400" i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5" name="フローチャート : 代替処理 24"/>
          <p:cNvSpPr/>
          <p:nvPr/>
        </p:nvSpPr>
        <p:spPr>
          <a:xfrm>
            <a:off x="4304929" y="3183578"/>
            <a:ext cx="2316527" cy="954063"/>
          </a:xfrm>
          <a:prstGeom prst="flowChartAlternateProcess">
            <a:avLst/>
          </a:prstGeom>
          <a:solidFill>
            <a:schemeClr val="accent2">
              <a:lumMod val="40000"/>
              <a:lumOff val="60000"/>
              <a:alpha val="90000"/>
            </a:schemeClr>
          </a:solidFill>
          <a:ln w="63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en-US" altLang="ja-JP" sz="1200" dirty="0" smtClean="0">
              <a:solidFill>
                <a:schemeClr val="tx1"/>
              </a:solidFill>
            </a:endParaRPr>
          </a:p>
          <a:p>
            <a:pPr algn="ctr"/>
            <a:endParaRPr lang="en-US" altLang="ja-JP" sz="1050" dirty="0" smtClean="0">
              <a:solidFill>
                <a:schemeClr val="tx1"/>
              </a:solidFill>
            </a:endParaRPr>
          </a:p>
          <a:p>
            <a:r>
              <a:rPr lang="ja-JP" altLang="en-US" sz="900" dirty="0" smtClean="0">
                <a:solidFill>
                  <a:schemeClr val="tx1"/>
                </a:solidFill>
              </a:rPr>
              <a:t>○外国人客の受け入れ拡大を目指した海外代理店等への営業や、海外関連の業務を担当する従業員を育成するための職業訓練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27" name="フローチャート : 代替処理 26"/>
          <p:cNvSpPr/>
          <p:nvPr/>
        </p:nvSpPr>
        <p:spPr>
          <a:xfrm>
            <a:off x="7049734" y="3194083"/>
            <a:ext cx="2288054" cy="943558"/>
          </a:xfrm>
          <a:prstGeom prst="flowChartAlternateProcess">
            <a:avLst/>
          </a:prstGeom>
          <a:solidFill>
            <a:schemeClr val="accent2">
              <a:lumMod val="40000"/>
              <a:lumOff val="60000"/>
              <a:alpha val="90000"/>
            </a:schemeClr>
          </a:solidFill>
          <a:ln w="63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en-US" altLang="ja-JP" sz="1200" dirty="0" smtClean="0">
              <a:solidFill>
                <a:schemeClr val="tx1"/>
              </a:solidFill>
            </a:endParaRPr>
          </a:p>
          <a:p>
            <a:r>
              <a:rPr lang="ja-JP" altLang="en-US" sz="1050" dirty="0" smtClean="0">
                <a:solidFill>
                  <a:schemeClr val="tx1"/>
                </a:solidFill>
              </a:rPr>
              <a:t>○中小企業事業主が行う「政策課題対応型訓練」以外の職業訓練</a:t>
            </a:r>
            <a:endParaRPr kumimoji="1" lang="ja-JP" altLang="en-US" sz="1050" dirty="0">
              <a:solidFill>
                <a:schemeClr val="tx1"/>
              </a:solidFill>
            </a:endParaRPr>
          </a:p>
        </p:txBody>
      </p:sp>
      <p:sp>
        <p:nvSpPr>
          <p:cNvPr id="6" name="角丸四角形 5"/>
          <p:cNvSpPr/>
          <p:nvPr/>
        </p:nvSpPr>
        <p:spPr>
          <a:xfrm>
            <a:off x="1909176" y="3245374"/>
            <a:ext cx="1891696" cy="288032"/>
          </a:xfrm>
          <a:prstGeom prst="roundRect">
            <a:avLst/>
          </a:prstGeom>
          <a:gradFill flip="none" rotWithShape="1">
            <a:gsLst>
              <a:gs pos="0">
                <a:srgbClr val="5AA05A"/>
              </a:gs>
              <a:gs pos="50000">
                <a:srgbClr val="CCFFCC">
                  <a:shade val="67500"/>
                  <a:satMod val="115000"/>
                  <a:lumMod val="85000"/>
                </a:srgbClr>
              </a:gs>
              <a:gs pos="100000">
                <a:srgbClr val="CCFF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200" b="1" dirty="0">
                <a:solidFill>
                  <a:srgbClr val="0070C0"/>
                </a:solidFill>
              </a:rPr>
              <a:t>若年人材育成コース</a:t>
            </a:r>
            <a:endParaRPr kumimoji="1" lang="ja-JP" altLang="en-US" sz="1200" b="1" dirty="0">
              <a:solidFill>
                <a:srgbClr val="0070C0"/>
              </a:solidFill>
            </a:endParaRPr>
          </a:p>
        </p:txBody>
      </p:sp>
      <p:sp>
        <p:nvSpPr>
          <p:cNvPr id="28" name="角丸四角形 27"/>
          <p:cNvSpPr/>
          <p:nvPr/>
        </p:nvSpPr>
        <p:spPr>
          <a:xfrm>
            <a:off x="4492295" y="3242723"/>
            <a:ext cx="2016224" cy="288032"/>
          </a:xfrm>
          <a:prstGeom prst="roundRect">
            <a:avLst/>
          </a:prstGeom>
          <a:gradFill flip="none" rotWithShape="1">
            <a:gsLst>
              <a:gs pos="0">
                <a:srgbClr val="5AA05A"/>
              </a:gs>
              <a:gs pos="50000">
                <a:srgbClr val="CCFFCC">
                  <a:shade val="67500"/>
                  <a:satMod val="115000"/>
                </a:srgbClr>
              </a:gs>
              <a:gs pos="100000">
                <a:srgbClr val="CCFF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200" b="1" dirty="0" smtClean="0">
                <a:solidFill>
                  <a:srgbClr val="0070C0"/>
                </a:solidFill>
              </a:rPr>
              <a:t>グローバル人材</a:t>
            </a:r>
            <a:r>
              <a:rPr lang="ja-JP" altLang="en-US" sz="1200" b="1" dirty="0">
                <a:solidFill>
                  <a:srgbClr val="0070C0"/>
                </a:solidFill>
              </a:rPr>
              <a:t>育成コース</a:t>
            </a:r>
            <a:endParaRPr kumimoji="1" lang="ja-JP" altLang="en-US" sz="1200" b="1" dirty="0">
              <a:solidFill>
                <a:srgbClr val="0070C0"/>
              </a:solidFill>
            </a:endParaRPr>
          </a:p>
        </p:txBody>
      </p:sp>
      <p:sp>
        <p:nvSpPr>
          <p:cNvPr id="31" name="角丸四角形 30"/>
          <p:cNvSpPr/>
          <p:nvPr/>
        </p:nvSpPr>
        <p:spPr>
          <a:xfrm>
            <a:off x="7397282" y="3245374"/>
            <a:ext cx="1647682" cy="288032"/>
          </a:xfrm>
          <a:prstGeom prst="roundRect">
            <a:avLst/>
          </a:prstGeom>
          <a:gradFill flip="none" rotWithShape="1">
            <a:gsLst>
              <a:gs pos="0">
                <a:srgbClr val="5AA05A"/>
              </a:gs>
              <a:gs pos="50000">
                <a:srgbClr val="CCFFCC">
                  <a:shade val="67500"/>
                  <a:satMod val="115000"/>
                </a:srgbClr>
              </a:gs>
              <a:gs pos="100000">
                <a:srgbClr val="CCFF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200" b="1" dirty="0" smtClean="0">
                <a:solidFill>
                  <a:srgbClr val="0070C0"/>
                </a:solidFill>
              </a:rPr>
              <a:t>一 般 型 訓 練</a:t>
            </a:r>
            <a:endParaRPr kumimoji="1" lang="ja-JP" altLang="en-US" sz="1200" b="1" dirty="0">
              <a:solidFill>
                <a:srgbClr val="0070C0"/>
              </a:solidFill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7786957" y="2330831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100" b="1" dirty="0" smtClean="0"/>
              <a:t>中小企業のみ</a:t>
            </a:r>
            <a:endParaRPr kumimoji="1" lang="ja-JP" altLang="en-US" sz="1100" b="1" dirty="0"/>
          </a:p>
        </p:txBody>
      </p:sp>
      <p:sp>
        <p:nvSpPr>
          <p:cNvPr id="10" name="角丸四角形 9"/>
          <p:cNvSpPr/>
          <p:nvPr/>
        </p:nvSpPr>
        <p:spPr>
          <a:xfrm>
            <a:off x="1822590" y="4518754"/>
            <a:ext cx="4927992" cy="542181"/>
          </a:xfrm>
          <a:prstGeom prst="roundRect">
            <a:avLst/>
          </a:prstGeom>
          <a:solidFill>
            <a:srgbClr val="FFCCFF">
              <a:alpha val="75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100" dirty="0">
                <a:solidFill>
                  <a:schemeClr val="tx1"/>
                </a:solidFill>
              </a:rPr>
              <a:t>経費助成</a:t>
            </a:r>
            <a:r>
              <a:rPr lang="en-US" altLang="ja-JP" sz="1100" dirty="0">
                <a:solidFill>
                  <a:schemeClr val="tx1"/>
                </a:solidFill>
              </a:rPr>
              <a:t>《</a:t>
            </a:r>
            <a:r>
              <a:rPr lang="ja-JP" altLang="en-US" sz="1100" dirty="0">
                <a:solidFill>
                  <a:schemeClr val="tx1"/>
                </a:solidFill>
              </a:rPr>
              <a:t>一人当たり</a:t>
            </a:r>
            <a:r>
              <a:rPr lang="en-US" altLang="ja-JP" sz="1100" dirty="0">
                <a:solidFill>
                  <a:schemeClr val="tx1"/>
                </a:solidFill>
              </a:rPr>
              <a:t>》</a:t>
            </a:r>
            <a:r>
              <a:rPr lang="ja-JP" altLang="en-US" sz="1100" dirty="0">
                <a:solidFill>
                  <a:schemeClr val="tx1"/>
                </a:solidFill>
              </a:rPr>
              <a:t>　</a:t>
            </a:r>
            <a:r>
              <a:rPr lang="en-US" altLang="ja-JP" sz="1100" dirty="0">
                <a:solidFill>
                  <a:schemeClr val="tx1"/>
                </a:solidFill>
              </a:rPr>
              <a:t>1/2</a:t>
            </a:r>
            <a:r>
              <a:rPr lang="ja-JP" altLang="en-US" sz="1100" dirty="0">
                <a:solidFill>
                  <a:schemeClr val="tx1"/>
                </a:solidFill>
              </a:rPr>
              <a:t>（</a:t>
            </a:r>
            <a:r>
              <a:rPr lang="en-US" altLang="ja-JP" sz="1100" dirty="0">
                <a:solidFill>
                  <a:schemeClr val="tx1"/>
                </a:solidFill>
              </a:rPr>
              <a:t>1/3</a:t>
            </a:r>
            <a:r>
              <a:rPr lang="ja-JP" altLang="en-US" sz="1100" dirty="0">
                <a:solidFill>
                  <a:schemeClr val="tx1"/>
                </a:solidFill>
              </a:rPr>
              <a:t>） 　賃金助成　</a:t>
            </a:r>
            <a:r>
              <a:rPr lang="en-US" altLang="ja-JP" sz="1100" dirty="0">
                <a:solidFill>
                  <a:schemeClr val="tx1"/>
                </a:solidFill>
              </a:rPr>
              <a:t>800 </a:t>
            </a:r>
            <a:r>
              <a:rPr lang="ja-JP" altLang="en-US" sz="1100" dirty="0">
                <a:solidFill>
                  <a:schemeClr val="tx1"/>
                </a:solidFill>
              </a:rPr>
              <a:t>円</a:t>
            </a:r>
            <a:r>
              <a:rPr lang="en-US" altLang="ja-JP" sz="1100" dirty="0">
                <a:solidFill>
                  <a:schemeClr val="tx1"/>
                </a:solidFill>
              </a:rPr>
              <a:t>( 400</a:t>
            </a:r>
            <a:r>
              <a:rPr lang="ja-JP" altLang="en-US" sz="1100" dirty="0">
                <a:solidFill>
                  <a:schemeClr val="tx1"/>
                </a:solidFill>
              </a:rPr>
              <a:t>円</a:t>
            </a:r>
            <a:r>
              <a:rPr lang="en-US" altLang="ja-JP" sz="1100" dirty="0">
                <a:solidFill>
                  <a:schemeClr val="tx1"/>
                </a:solidFill>
              </a:rPr>
              <a:t>)/h   </a:t>
            </a:r>
            <a:endParaRPr lang="en-US" altLang="ja-JP" sz="1100" dirty="0" smtClean="0">
              <a:solidFill>
                <a:schemeClr val="tx1"/>
              </a:solidFill>
            </a:endParaRPr>
          </a:p>
          <a:p>
            <a:pPr algn="ctr"/>
            <a:r>
              <a:rPr lang="ja-JP" altLang="en-US" sz="1100" dirty="0">
                <a:solidFill>
                  <a:schemeClr val="tx1"/>
                </a:solidFill>
              </a:rPr>
              <a:t>　 </a:t>
            </a:r>
            <a:r>
              <a:rPr lang="en-US" altLang="ja-JP" sz="1100" dirty="0">
                <a:solidFill>
                  <a:schemeClr val="tx1"/>
                </a:solidFill>
              </a:rPr>
              <a:t>※</a:t>
            </a:r>
            <a:r>
              <a:rPr lang="ja-JP" altLang="en-US" sz="1100" dirty="0">
                <a:solidFill>
                  <a:schemeClr val="tx1"/>
                </a:solidFill>
              </a:rPr>
              <a:t>（　　）内は大企業の助成額</a:t>
            </a:r>
          </a:p>
        </p:txBody>
      </p:sp>
      <p:sp>
        <p:nvSpPr>
          <p:cNvPr id="12" name="角丸四角形 11"/>
          <p:cNvSpPr/>
          <p:nvPr/>
        </p:nvSpPr>
        <p:spPr>
          <a:xfrm>
            <a:off x="7090722" y="4513663"/>
            <a:ext cx="2237115" cy="54727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100" dirty="0">
                <a:solidFill>
                  <a:schemeClr val="tx1"/>
                </a:solidFill>
              </a:rPr>
              <a:t>経費助成</a:t>
            </a:r>
            <a:r>
              <a:rPr lang="en-US" altLang="ja-JP" sz="1100" dirty="0">
                <a:solidFill>
                  <a:schemeClr val="tx1"/>
                </a:solidFill>
              </a:rPr>
              <a:t>《</a:t>
            </a:r>
            <a:r>
              <a:rPr lang="ja-JP" altLang="en-US" sz="1100" dirty="0">
                <a:solidFill>
                  <a:schemeClr val="tx1"/>
                </a:solidFill>
              </a:rPr>
              <a:t>一人当たり</a:t>
            </a:r>
            <a:r>
              <a:rPr lang="en-US" altLang="ja-JP" sz="1100" dirty="0">
                <a:solidFill>
                  <a:schemeClr val="tx1"/>
                </a:solidFill>
              </a:rPr>
              <a:t>》</a:t>
            </a:r>
            <a:r>
              <a:rPr lang="ja-JP" altLang="en-US" sz="1100" dirty="0">
                <a:solidFill>
                  <a:schemeClr val="tx1"/>
                </a:solidFill>
              </a:rPr>
              <a:t>　</a:t>
            </a:r>
            <a:r>
              <a:rPr lang="en-US" altLang="ja-JP" sz="1100" dirty="0" smtClean="0">
                <a:solidFill>
                  <a:schemeClr val="tx1"/>
                </a:solidFill>
              </a:rPr>
              <a:t>1/3</a:t>
            </a:r>
            <a:r>
              <a:rPr lang="ja-JP" altLang="en-US" sz="1100" dirty="0" smtClean="0">
                <a:solidFill>
                  <a:schemeClr val="tx1"/>
                </a:solidFill>
              </a:rPr>
              <a:t> </a:t>
            </a:r>
            <a:r>
              <a:rPr lang="ja-JP" altLang="en-US" sz="1100" dirty="0">
                <a:solidFill>
                  <a:schemeClr val="tx1"/>
                </a:solidFill>
              </a:rPr>
              <a:t>　</a:t>
            </a:r>
            <a:r>
              <a:rPr lang="ja-JP" altLang="en-US" sz="1100" dirty="0" smtClean="0">
                <a:solidFill>
                  <a:schemeClr val="tx1"/>
                </a:solidFill>
              </a:rPr>
              <a:t>　　賃金</a:t>
            </a:r>
            <a:r>
              <a:rPr lang="ja-JP" altLang="en-US" sz="1100" dirty="0">
                <a:solidFill>
                  <a:schemeClr val="tx1"/>
                </a:solidFill>
              </a:rPr>
              <a:t>助成　</a:t>
            </a:r>
            <a:r>
              <a:rPr lang="en-US" altLang="ja-JP" sz="1100" dirty="0" smtClean="0">
                <a:solidFill>
                  <a:schemeClr val="tx1"/>
                </a:solidFill>
              </a:rPr>
              <a:t>400</a:t>
            </a:r>
            <a:r>
              <a:rPr lang="ja-JP" altLang="en-US" sz="1100" dirty="0" smtClean="0">
                <a:solidFill>
                  <a:schemeClr val="tx1"/>
                </a:solidFill>
              </a:rPr>
              <a:t>円</a:t>
            </a:r>
            <a:r>
              <a:rPr lang="en-US" altLang="ja-JP" sz="1100" dirty="0" smtClean="0">
                <a:solidFill>
                  <a:schemeClr val="tx1"/>
                </a:solidFill>
              </a:rPr>
              <a:t>/</a:t>
            </a:r>
            <a:r>
              <a:rPr lang="en-US" altLang="ja-JP" sz="1100" dirty="0">
                <a:solidFill>
                  <a:schemeClr val="tx1"/>
                </a:solidFill>
              </a:rPr>
              <a:t>h</a:t>
            </a:r>
            <a:endParaRPr kumimoji="1" lang="ja-JP" altLang="en-US" sz="1100" dirty="0">
              <a:solidFill>
                <a:schemeClr val="tx1"/>
              </a:solidFill>
            </a:endParaRPr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1960164" y="2349415"/>
            <a:ext cx="13997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100" b="1" dirty="0" smtClean="0"/>
              <a:t>大企業も中小企業も</a:t>
            </a:r>
            <a:endParaRPr kumimoji="1" lang="ja-JP" altLang="en-US" sz="1100" b="1" dirty="0"/>
          </a:p>
        </p:txBody>
      </p:sp>
      <p:sp>
        <p:nvSpPr>
          <p:cNvPr id="36" name="テキスト ボックス 35"/>
          <p:cNvSpPr txBox="1"/>
          <p:nvPr/>
        </p:nvSpPr>
        <p:spPr>
          <a:xfrm>
            <a:off x="4784281" y="2335225"/>
            <a:ext cx="13997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100" b="1" dirty="0" smtClean="0"/>
              <a:t>大企業も中小企業も</a:t>
            </a:r>
            <a:endParaRPr kumimoji="1" lang="ja-JP" altLang="en-US" sz="1100" b="1" dirty="0"/>
          </a:p>
        </p:txBody>
      </p:sp>
      <p:sp>
        <p:nvSpPr>
          <p:cNvPr id="13" name="星 16 12"/>
          <p:cNvSpPr/>
          <p:nvPr/>
        </p:nvSpPr>
        <p:spPr>
          <a:xfrm>
            <a:off x="-21579" y="3806852"/>
            <a:ext cx="1679039" cy="660815"/>
          </a:xfrm>
          <a:prstGeom prst="star16">
            <a:avLst/>
          </a:prstGeom>
          <a:noFill/>
          <a:ln w="19050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900" b="1" i="1" dirty="0" smtClean="0">
                <a:solidFill>
                  <a:srgbClr val="FF0000"/>
                </a:solidFill>
              </a:rPr>
              <a:t>平成</a:t>
            </a:r>
            <a:r>
              <a:rPr kumimoji="1" lang="en-US" altLang="ja-JP" sz="900" b="1" i="1" dirty="0" smtClean="0">
                <a:solidFill>
                  <a:srgbClr val="FF0000"/>
                </a:solidFill>
              </a:rPr>
              <a:t>27</a:t>
            </a:r>
            <a:r>
              <a:rPr kumimoji="1" lang="ja-JP" altLang="en-US" sz="900" b="1" i="1" dirty="0" smtClean="0">
                <a:solidFill>
                  <a:srgbClr val="FF0000"/>
                </a:solidFill>
              </a:rPr>
              <a:t>年４月から大企業も利用可に！</a:t>
            </a:r>
            <a:endParaRPr kumimoji="1" lang="ja-JP" altLang="en-US" sz="900" b="1" i="1" dirty="0">
              <a:solidFill>
                <a:srgbClr val="FF0000"/>
              </a:solidFill>
            </a:endParaRPr>
          </a:p>
        </p:txBody>
      </p:sp>
      <p:cxnSp>
        <p:nvCxnSpPr>
          <p:cNvPr id="38" name="直線矢印コネクタ 37"/>
          <p:cNvCxnSpPr/>
          <p:nvPr/>
        </p:nvCxnSpPr>
        <p:spPr>
          <a:xfrm flipV="1">
            <a:off x="1123342" y="3456434"/>
            <a:ext cx="699248" cy="429841"/>
          </a:xfrm>
          <a:prstGeom prst="straightConnector1">
            <a:avLst/>
          </a:prstGeom>
          <a:ln w="285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フローチャート : 代替処理 42"/>
          <p:cNvSpPr/>
          <p:nvPr/>
        </p:nvSpPr>
        <p:spPr>
          <a:xfrm>
            <a:off x="1368414" y="5425271"/>
            <a:ext cx="2647306" cy="1728242"/>
          </a:xfrm>
          <a:prstGeom prst="flowChartAlternateProcess">
            <a:avLst/>
          </a:prstGeom>
          <a:solidFill>
            <a:srgbClr val="FFFFCC"/>
          </a:solidFill>
          <a:ln w="63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ja-JP" sz="1050" dirty="0" smtClean="0">
              <a:solidFill>
                <a:schemeClr val="tx1"/>
              </a:solidFill>
            </a:endParaRPr>
          </a:p>
          <a:p>
            <a:endParaRPr lang="en-US" altLang="ja-JP" sz="1050" dirty="0">
              <a:solidFill>
                <a:schemeClr val="tx1"/>
              </a:solidFill>
            </a:endParaRPr>
          </a:p>
          <a:p>
            <a:r>
              <a:rPr lang="ja-JP" altLang="en-US" sz="1050" dirty="0" smtClean="0">
                <a:solidFill>
                  <a:schemeClr val="tx1"/>
                </a:solidFill>
              </a:rPr>
              <a:t>　</a:t>
            </a:r>
            <a:endParaRPr lang="en-US" altLang="ja-JP" sz="1050" dirty="0" smtClean="0">
              <a:solidFill>
                <a:schemeClr val="tx1"/>
              </a:solidFill>
            </a:endParaRPr>
          </a:p>
          <a:p>
            <a:endParaRPr lang="en-US" altLang="ja-JP" sz="1050" dirty="0">
              <a:solidFill>
                <a:schemeClr val="tx1"/>
              </a:solidFill>
            </a:endParaRPr>
          </a:p>
          <a:p>
            <a:endParaRPr lang="en-US" altLang="ja-JP" sz="1050" dirty="0" smtClean="0">
              <a:solidFill>
                <a:schemeClr val="tx1"/>
              </a:solidFill>
            </a:endParaRPr>
          </a:p>
          <a:p>
            <a:r>
              <a:rPr lang="ja-JP" altLang="en-US" sz="1050" dirty="0" smtClean="0">
                <a:solidFill>
                  <a:schemeClr val="tx1"/>
                </a:solidFill>
              </a:rPr>
              <a:t>・</a:t>
            </a:r>
            <a:endParaRPr lang="en-US" altLang="ja-JP" sz="1050" dirty="0" smtClean="0">
              <a:solidFill>
                <a:schemeClr val="tx1"/>
              </a:solidFill>
            </a:endParaRPr>
          </a:p>
          <a:p>
            <a:endParaRPr kumimoji="1" lang="en-US" altLang="ja-JP" sz="900" dirty="0" smtClean="0">
              <a:solidFill>
                <a:schemeClr val="tx1"/>
              </a:solidFill>
            </a:endParaRPr>
          </a:p>
          <a:p>
            <a:endParaRPr lang="en-US" altLang="ja-JP" sz="900" dirty="0">
              <a:solidFill>
                <a:schemeClr val="tx1"/>
              </a:solidFill>
            </a:endParaRPr>
          </a:p>
          <a:p>
            <a:endParaRPr kumimoji="1" lang="en-US" altLang="ja-JP" sz="900" dirty="0" smtClean="0">
              <a:solidFill>
                <a:schemeClr val="tx1"/>
              </a:solidFill>
            </a:endParaRPr>
          </a:p>
          <a:p>
            <a:endParaRPr kumimoji="1" lang="en-US" altLang="ja-JP" sz="900" dirty="0" smtClean="0">
              <a:solidFill>
                <a:schemeClr val="tx1"/>
              </a:solidFill>
            </a:endParaRPr>
          </a:p>
          <a:p>
            <a:endParaRPr kumimoji="1" lang="en-US" altLang="ja-JP" sz="900" dirty="0" smtClean="0">
              <a:solidFill>
                <a:schemeClr val="tx1"/>
              </a:solidFill>
            </a:endParaRPr>
          </a:p>
          <a:p>
            <a:r>
              <a:rPr kumimoji="1" lang="ja-JP" altLang="en-US" sz="900" dirty="0" smtClean="0">
                <a:solidFill>
                  <a:schemeClr val="tx1"/>
                </a:solidFill>
              </a:rPr>
              <a:t>○訓練期間：４日間（</a:t>
            </a:r>
            <a:r>
              <a:rPr kumimoji="1" lang="en-US" altLang="ja-JP" sz="900" dirty="0" smtClean="0">
                <a:solidFill>
                  <a:schemeClr val="tx1"/>
                </a:solidFill>
              </a:rPr>
              <a:t>20</a:t>
            </a:r>
            <a:r>
              <a:rPr kumimoji="1" lang="ja-JP" altLang="en-US" sz="900" dirty="0" smtClean="0">
                <a:solidFill>
                  <a:schemeClr val="tx1"/>
                </a:solidFill>
              </a:rPr>
              <a:t>時間）</a:t>
            </a:r>
            <a:endParaRPr kumimoji="1" lang="en-US" altLang="ja-JP" sz="900" dirty="0" smtClean="0">
              <a:solidFill>
                <a:schemeClr val="tx1"/>
              </a:solidFill>
            </a:endParaRPr>
          </a:p>
          <a:p>
            <a:r>
              <a:rPr lang="ja-JP" altLang="en-US" sz="900" dirty="0" smtClean="0">
                <a:solidFill>
                  <a:schemeClr val="tx1"/>
                </a:solidFill>
              </a:rPr>
              <a:t>○訓練経費：</a:t>
            </a:r>
            <a:r>
              <a:rPr lang="en-US" altLang="ja-JP" sz="900" dirty="0" smtClean="0">
                <a:solidFill>
                  <a:schemeClr val="tx1"/>
                </a:solidFill>
              </a:rPr>
              <a:t>20</a:t>
            </a:r>
            <a:r>
              <a:rPr lang="ja-JP" altLang="en-US" sz="900" dirty="0" smtClean="0">
                <a:solidFill>
                  <a:schemeClr val="tx1"/>
                </a:solidFill>
              </a:rPr>
              <a:t>万円（講師謝金＋テキスト代等）　　　　　　　　       </a:t>
            </a:r>
            <a:endParaRPr lang="en-US" altLang="ja-JP" sz="900" dirty="0" smtClean="0">
              <a:solidFill>
                <a:schemeClr val="tx1"/>
              </a:solidFill>
            </a:endParaRPr>
          </a:p>
          <a:p>
            <a:r>
              <a:rPr kumimoji="1" lang="ja-JP" altLang="en-US" sz="1000" dirty="0" smtClean="0">
                <a:solidFill>
                  <a:schemeClr val="tx1"/>
                </a:solidFill>
              </a:rPr>
              <a:t>○助成額（中小企業の場合）</a:t>
            </a:r>
            <a:endParaRPr kumimoji="1" lang="en-US" altLang="ja-JP" sz="1000" dirty="0" smtClean="0">
              <a:solidFill>
                <a:schemeClr val="tx1"/>
              </a:solidFill>
            </a:endParaRPr>
          </a:p>
          <a:p>
            <a:r>
              <a:rPr lang="ja-JP" altLang="en-US" sz="1050" dirty="0">
                <a:solidFill>
                  <a:schemeClr val="tx1"/>
                </a:solidFill>
              </a:rPr>
              <a:t>　</a:t>
            </a:r>
            <a:r>
              <a:rPr kumimoji="1" lang="ja-JP" altLang="en-US" sz="900" dirty="0" smtClean="0">
                <a:solidFill>
                  <a:schemeClr val="tx1"/>
                </a:solidFill>
              </a:rPr>
              <a:t>経費助成：　</a:t>
            </a:r>
            <a:r>
              <a:rPr kumimoji="1" lang="en-US" altLang="ja-JP" sz="900" dirty="0" smtClean="0">
                <a:solidFill>
                  <a:schemeClr val="tx1"/>
                </a:solidFill>
              </a:rPr>
              <a:t>100,000</a:t>
            </a:r>
            <a:r>
              <a:rPr kumimoji="1" lang="ja-JP" altLang="en-US" sz="900" dirty="0" smtClean="0">
                <a:solidFill>
                  <a:schemeClr val="tx1"/>
                </a:solidFill>
              </a:rPr>
              <a:t>円　</a:t>
            </a:r>
            <a:endParaRPr kumimoji="1" lang="en-US" altLang="ja-JP" sz="900" dirty="0" smtClean="0">
              <a:solidFill>
                <a:schemeClr val="tx1"/>
              </a:solidFill>
            </a:endParaRPr>
          </a:p>
          <a:p>
            <a:r>
              <a:rPr kumimoji="1" lang="ja-JP" altLang="en-US" sz="900" dirty="0" smtClean="0">
                <a:solidFill>
                  <a:schemeClr val="tx1"/>
                </a:solidFill>
              </a:rPr>
              <a:t>　賃金助成</a:t>
            </a:r>
            <a:r>
              <a:rPr kumimoji="1" lang="en-US" altLang="ja-JP" sz="900" dirty="0" smtClean="0">
                <a:solidFill>
                  <a:schemeClr val="tx1"/>
                </a:solidFill>
              </a:rPr>
              <a:t>《</a:t>
            </a:r>
            <a:r>
              <a:rPr kumimoji="1" lang="ja-JP" altLang="en-US" sz="900" dirty="0" smtClean="0">
                <a:solidFill>
                  <a:schemeClr val="tx1"/>
                </a:solidFill>
              </a:rPr>
              <a:t>一人当たり</a:t>
            </a:r>
            <a:r>
              <a:rPr kumimoji="1" lang="en-US" altLang="ja-JP" sz="900" dirty="0" smtClean="0">
                <a:solidFill>
                  <a:schemeClr val="tx1"/>
                </a:solidFill>
              </a:rPr>
              <a:t>》</a:t>
            </a:r>
            <a:r>
              <a:rPr kumimoji="1" lang="ja-JP" altLang="en-US" sz="900" dirty="0" smtClean="0">
                <a:solidFill>
                  <a:schemeClr val="tx1"/>
                </a:solidFill>
              </a:rPr>
              <a:t>：　</a:t>
            </a:r>
            <a:r>
              <a:rPr kumimoji="1" lang="en-US" altLang="ja-JP" sz="900" dirty="0" smtClean="0">
                <a:solidFill>
                  <a:schemeClr val="tx1"/>
                </a:solidFill>
              </a:rPr>
              <a:t>16,000</a:t>
            </a:r>
            <a:r>
              <a:rPr kumimoji="1" lang="ja-JP" altLang="en-US" sz="900" dirty="0" smtClean="0">
                <a:solidFill>
                  <a:schemeClr val="tx1"/>
                </a:solidFill>
              </a:rPr>
              <a:t>円</a:t>
            </a:r>
            <a:endParaRPr kumimoji="1" lang="en-US" altLang="ja-JP" sz="900" dirty="0" smtClean="0">
              <a:solidFill>
                <a:schemeClr val="tx1"/>
              </a:solidFill>
            </a:endParaRPr>
          </a:p>
          <a:p>
            <a:endParaRPr kumimoji="1" lang="en-US" altLang="ja-JP" sz="1050" dirty="0" smtClean="0">
              <a:solidFill>
                <a:schemeClr val="tx1"/>
              </a:solidFill>
            </a:endParaRPr>
          </a:p>
          <a:p>
            <a:r>
              <a:rPr lang="ja-JP" altLang="en-US" sz="1050" dirty="0">
                <a:solidFill>
                  <a:schemeClr val="tx1"/>
                </a:solidFill>
              </a:rPr>
              <a:t>　</a:t>
            </a:r>
            <a:endParaRPr kumimoji="1" lang="en-US" altLang="ja-JP" sz="1050" dirty="0">
              <a:solidFill>
                <a:schemeClr val="tx1"/>
              </a:solidFill>
            </a:endParaRPr>
          </a:p>
          <a:p>
            <a:endParaRPr lang="en-US" altLang="ja-JP" sz="1050" dirty="0" smtClean="0">
              <a:solidFill>
                <a:schemeClr val="tx1"/>
              </a:solidFill>
            </a:endParaRPr>
          </a:p>
          <a:p>
            <a:endParaRPr kumimoji="1" lang="en-US" altLang="ja-JP" sz="1050" dirty="0">
              <a:solidFill>
                <a:schemeClr val="tx1"/>
              </a:solidFill>
            </a:endParaRPr>
          </a:p>
          <a:p>
            <a:endParaRPr kumimoji="1" lang="ja-JP" altLang="en-US" sz="1050" dirty="0">
              <a:solidFill>
                <a:schemeClr val="tx1"/>
              </a:solidFill>
            </a:endParaRPr>
          </a:p>
        </p:txBody>
      </p:sp>
      <p:sp>
        <p:nvSpPr>
          <p:cNvPr id="45" name="フローチャート : 代替処理 44"/>
          <p:cNvSpPr/>
          <p:nvPr/>
        </p:nvSpPr>
        <p:spPr>
          <a:xfrm>
            <a:off x="4160912" y="5425271"/>
            <a:ext cx="2664295" cy="1728242"/>
          </a:xfrm>
          <a:prstGeom prst="flowChartAlternateProcess">
            <a:avLst/>
          </a:prstGeom>
          <a:solidFill>
            <a:srgbClr val="FFFFCC"/>
          </a:solidFill>
          <a:ln w="63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ja-JP" sz="1050" dirty="0" smtClean="0">
              <a:solidFill>
                <a:schemeClr val="tx1"/>
              </a:solidFill>
            </a:endParaRPr>
          </a:p>
          <a:p>
            <a:endParaRPr lang="en-US" altLang="ja-JP" sz="1050" dirty="0">
              <a:solidFill>
                <a:schemeClr val="tx1"/>
              </a:solidFill>
            </a:endParaRPr>
          </a:p>
          <a:p>
            <a:r>
              <a:rPr lang="ja-JP" altLang="en-US" sz="1050" dirty="0" smtClean="0">
                <a:solidFill>
                  <a:schemeClr val="tx1"/>
                </a:solidFill>
              </a:rPr>
              <a:t>　</a:t>
            </a:r>
            <a:endParaRPr lang="en-US" altLang="ja-JP" sz="1050" dirty="0" smtClean="0">
              <a:solidFill>
                <a:schemeClr val="tx1"/>
              </a:solidFill>
            </a:endParaRPr>
          </a:p>
          <a:p>
            <a:endParaRPr lang="en-US" altLang="ja-JP" sz="1050" dirty="0">
              <a:solidFill>
                <a:schemeClr val="tx1"/>
              </a:solidFill>
            </a:endParaRPr>
          </a:p>
          <a:p>
            <a:endParaRPr lang="en-US" altLang="ja-JP" sz="1050" dirty="0" smtClean="0">
              <a:solidFill>
                <a:schemeClr val="tx1"/>
              </a:solidFill>
            </a:endParaRPr>
          </a:p>
          <a:p>
            <a:endParaRPr kumimoji="1" lang="en-US" altLang="ja-JP" sz="900" dirty="0" smtClean="0">
              <a:solidFill>
                <a:schemeClr val="tx1"/>
              </a:solidFill>
            </a:endParaRPr>
          </a:p>
          <a:p>
            <a:endParaRPr kumimoji="1" lang="en-US" altLang="ja-JP" sz="900" dirty="0" smtClean="0">
              <a:solidFill>
                <a:schemeClr val="tx1"/>
              </a:solidFill>
            </a:endParaRPr>
          </a:p>
          <a:p>
            <a:endParaRPr lang="en-US" altLang="ja-JP" sz="900" dirty="0">
              <a:solidFill>
                <a:schemeClr val="tx1"/>
              </a:solidFill>
            </a:endParaRPr>
          </a:p>
          <a:p>
            <a:endParaRPr kumimoji="1" lang="en-US" altLang="ja-JP" sz="900" dirty="0" smtClean="0">
              <a:solidFill>
                <a:schemeClr val="tx1"/>
              </a:solidFill>
            </a:endParaRPr>
          </a:p>
          <a:p>
            <a:endParaRPr lang="en-US" altLang="ja-JP" sz="900" dirty="0">
              <a:solidFill>
                <a:schemeClr val="tx1"/>
              </a:solidFill>
            </a:endParaRPr>
          </a:p>
          <a:p>
            <a:r>
              <a:rPr kumimoji="1" lang="ja-JP" altLang="en-US" sz="900" dirty="0" smtClean="0">
                <a:solidFill>
                  <a:schemeClr val="tx1"/>
                </a:solidFill>
              </a:rPr>
              <a:t>○訓練期間：</a:t>
            </a:r>
            <a:r>
              <a:rPr kumimoji="1" lang="en-US" altLang="ja-JP" sz="900" dirty="0" smtClean="0">
                <a:solidFill>
                  <a:schemeClr val="tx1"/>
                </a:solidFill>
              </a:rPr>
              <a:t>30</a:t>
            </a:r>
            <a:r>
              <a:rPr kumimoji="1" lang="ja-JP" altLang="en-US" sz="900" dirty="0" smtClean="0">
                <a:solidFill>
                  <a:schemeClr val="tx1"/>
                </a:solidFill>
              </a:rPr>
              <a:t>時間</a:t>
            </a:r>
            <a:endParaRPr kumimoji="1" lang="en-US" altLang="ja-JP" sz="900" dirty="0" smtClean="0">
              <a:solidFill>
                <a:schemeClr val="tx1"/>
              </a:solidFill>
            </a:endParaRPr>
          </a:p>
          <a:p>
            <a:r>
              <a:rPr lang="ja-JP" altLang="en-US" sz="900" dirty="0" smtClean="0">
                <a:solidFill>
                  <a:schemeClr val="tx1"/>
                </a:solidFill>
              </a:rPr>
              <a:t>○訓練経費：</a:t>
            </a:r>
            <a:r>
              <a:rPr lang="en-US" altLang="ja-JP" sz="900" dirty="0" smtClean="0">
                <a:solidFill>
                  <a:schemeClr val="tx1"/>
                </a:solidFill>
              </a:rPr>
              <a:t>15</a:t>
            </a:r>
            <a:r>
              <a:rPr lang="ja-JP" altLang="en-US" sz="900" dirty="0" smtClean="0">
                <a:solidFill>
                  <a:schemeClr val="tx1"/>
                </a:solidFill>
              </a:rPr>
              <a:t>万円（受講料）　　　　　　　　       </a:t>
            </a:r>
            <a:endParaRPr lang="en-US" altLang="ja-JP" sz="900" dirty="0" smtClean="0">
              <a:solidFill>
                <a:schemeClr val="tx1"/>
              </a:solidFill>
            </a:endParaRPr>
          </a:p>
          <a:p>
            <a:r>
              <a:rPr lang="ja-JP" altLang="en-US" sz="1000" dirty="0">
                <a:solidFill>
                  <a:schemeClr val="tx1"/>
                </a:solidFill>
              </a:rPr>
              <a:t>○助成額（中小企業の場合）</a:t>
            </a:r>
            <a:endParaRPr lang="en-US" altLang="ja-JP" sz="1000" dirty="0">
              <a:solidFill>
                <a:schemeClr val="tx1"/>
              </a:solidFill>
            </a:endParaRPr>
          </a:p>
          <a:p>
            <a:r>
              <a:rPr kumimoji="1" lang="ja-JP" altLang="en-US" sz="900" dirty="0" smtClean="0">
                <a:solidFill>
                  <a:schemeClr val="tx1"/>
                </a:solidFill>
              </a:rPr>
              <a:t>　経費助成：　</a:t>
            </a:r>
            <a:r>
              <a:rPr kumimoji="1" lang="en-US" altLang="ja-JP" sz="900" dirty="0" smtClean="0">
                <a:solidFill>
                  <a:schemeClr val="tx1"/>
                </a:solidFill>
              </a:rPr>
              <a:t>75,000</a:t>
            </a:r>
            <a:r>
              <a:rPr kumimoji="1" lang="ja-JP" altLang="en-US" sz="900" dirty="0" smtClean="0">
                <a:solidFill>
                  <a:schemeClr val="tx1"/>
                </a:solidFill>
              </a:rPr>
              <a:t>円　</a:t>
            </a:r>
            <a:endParaRPr kumimoji="1" lang="en-US" altLang="ja-JP" sz="900" dirty="0" smtClean="0">
              <a:solidFill>
                <a:schemeClr val="tx1"/>
              </a:solidFill>
            </a:endParaRPr>
          </a:p>
          <a:p>
            <a:r>
              <a:rPr kumimoji="1" lang="ja-JP" altLang="en-US" sz="900" dirty="0" smtClean="0">
                <a:solidFill>
                  <a:schemeClr val="tx1"/>
                </a:solidFill>
              </a:rPr>
              <a:t>　賃金助成</a:t>
            </a:r>
            <a:r>
              <a:rPr kumimoji="1" lang="en-US" altLang="ja-JP" sz="900" dirty="0" smtClean="0">
                <a:solidFill>
                  <a:schemeClr val="tx1"/>
                </a:solidFill>
              </a:rPr>
              <a:t>《</a:t>
            </a:r>
            <a:r>
              <a:rPr kumimoji="1" lang="ja-JP" altLang="en-US" sz="900" dirty="0" smtClean="0">
                <a:solidFill>
                  <a:schemeClr val="tx1"/>
                </a:solidFill>
              </a:rPr>
              <a:t>一人当たり</a:t>
            </a:r>
            <a:r>
              <a:rPr kumimoji="1" lang="en-US" altLang="ja-JP" sz="900" dirty="0" smtClean="0">
                <a:solidFill>
                  <a:schemeClr val="tx1"/>
                </a:solidFill>
              </a:rPr>
              <a:t>》</a:t>
            </a:r>
            <a:r>
              <a:rPr kumimoji="1" lang="ja-JP" altLang="en-US" sz="900" dirty="0" smtClean="0">
                <a:solidFill>
                  <a:schemeClr val="tx1"/>
                </a:solidFill>
              </a:rPr>
              <a:t>：　</a:t>
            </a:r>
            <a:r>
              <a:rPr kumimoji="1" lang="en-US" altLang="ja-JP" sz="900" dirty="0" smtClean="0">
                <a:solidFill>
                  <a:schemeClr val="tx1"/>
                </a:solidFill>
              </a:rPr>
              <a:t>24,000</a:t>
            </a:r>
            <a:r>
              <a:rPr kumimoji="1" lang="ja-JP" altLang="en-US" sz="900" dirty="0" smtClean="0">
                <a:solidFill>
                  <a:schemeClr val="tx1"/>
                </a:solidFill>
              </a:rPr>
              <a:t>円</a:t>
            </a:r>
            <a:endParaRPr kumimoji="1" lang="en-US" altLang="ja-JP" sz="900" dirty="0" smtClean="0">
              <a:solidFill>
                <a:schemeClr val="tx1"/>
              </a:solidFill>
            </a:endParaRPr>
          </a:p>
          <a:p>
            <a:endParaRPr kumimoji="1" lang="en-US" altLang="ja-JP" sz="1050" dirty="0" smtClean="0">
              <a:solidFill>
                <a:schemeClr val="tx1"/>
              </a:solidFill>
            </a:endParaRPr>
          </a:p>
          <a:p>
            <a:r>
              <a:rPr lang="ja-JP" altLang="en-US" sz="1050" dirty="0">
                <a:solidFill>
                  <a:schemeClr val="tx1"/>
                </a:solidFill>
              </a:rPr>
              <a:t>　</a:t>
            </a:r>
            <a:endParaRPr kumimoji="1" lang="en-US" altLang="ja-JP" sz="1050" dirty="0">
              <a:solidFill>
                <a:schemeClr val="tx1"/>
              </a:solidFill>
            </a:endParaRPr>
          </a:p>
          <a:p>
            <a:endParaRPr lang="en-US" altLang="ja-JP" sz="1050" dirty="0" smtClean="0">
              <a:solidFill>
                <a:schemeClr val="tx1"/>
              </a:solidFill>
            </a:endParaRPr>
          </a:p>
          <a:p>
            <a:endParaRPr kumimoji="1" lang="en-US" altLang="ja-JP" sz="1050" dirty="0">
              <a:solidFill>
                <a:schemeClr val="tx1"/>
              </a:solidFill>
            </a:endParaRPr>
          </a:p>
          <a:p>
            <a:endParaRPr kumimoji="1" lang="ja-JP" altLang="en-US" sz="1050" dirty="0">
              <a:solidFill>
                <a:schemeClr val="tx1"/>
              </a:solidFill>
            </a:endParaRPr>
          </a:p>
        </p:txBody>
      </p:sp>
      <p:sp>
        <p:nvSpPr>
          <p:cNvPr id="46" name="フローチャート : 代替処理 45"/>
          <p:cNvSpPr/>
          <p:nvPr/>
        </p:nvSpPr>
        <p:spPr>
          <a:xfrm>
            <a:off x="6897216" y="5448042"/>
            <a:ext cx="2606194" cy="1713434"/>
          </a:xfrm>
          <a:prstGeom prst="flowChartAlternateProcess">
            <a:avLst/>
          </a:prstGeom>
          <a:solidFill>
            <a:srgbClr val="FFFFCC"/>
          </a:solidFill>
          <a:ln w="63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ja-JP" sz="1050" dirty="0" smtClean="0">
              <a:solidFill>
                <a:schemeClr val="tx1"/>
              </a:solidFill>
            </a:endParaRPr>
          </a:p>
          <a:p>
            <a:endParaRPr lang="en-US" altLang="ja-JP" sz="1050" dirty="0">
              <a:solidFill>
                <a:schemeClr val="tx1"/>
              </a:solidFill>
            </a:endParaRPr>
          </a:p>
          <a:p>
            <a:r>
              <a:rPr lang="ja-JP" altLang="en-US" sz="1050" dirty="0" smtClean="0">
                <a:solidFill>
                  <a:schemeClr val="tx1"/>
                </a:solidFill>
              </a:rPr>
              <a:t>　</a:t>
            </a:r>
            <a:endParaRPr lang="en-US" altLang="ja-JP" sz="1050" dirty="0" smtClean="0">
              <a:solidFill>
                <a:schemeClr val="tx1"/>
              </a:solidFill>
            </a:endParaRPr>
          </a:p>
          <a:p>
            <a:endParaRPr lang="en-US" altLang="ja-JP" sz="1050" dirty="0" smtClean="0">
              <a:solidFill>
                <a:schemeClr val="tx1"/>
              </a:solidFill>
            </a:endParaRPr>
          </a:p>
          <a:p>
            <a:endParaRPr lang="en-US" altLang="ja-JP" sz="1050" dirty="0">
              <a:solidFill>
                <a:schemeClr val="tx1"/>
              </a:solidFill>
            </a:endParaRPr>
          </a:p>
          <a:p>
            <a:endParaRPr lang="en-US" altLang="ja-JP" sz="1050" dirty="0">
              <a:solidFill>
                <a:schemeClr val="tx1"/>
              </a:solidFill>
            </a:endParaRPr>
          </a:p>
          <a:p>
            <a:endParaRPr lang="en-US" altLang="ja-JP" sz="1050" dirty="0" smtClean="0">
              <a:solidFill>
                <a:schemeClr val="tx1"/>
              </a:solidFill>
            </a:endParaRPr>
          </a:p>
          <a:p>
            <a:endParaRPr lang="en-US" altLang="ja-JP" sz="1050" dirty="0" smtClean="0">
              <a:solidFill>
                <a:schemeClr val="tx1"/>
              </a:solidFill>
            </a:endParaRPr>
          </a:p>
          <a:p>
            <a:endParaRPr kumimoji="1" lang="en-US" altLang="ja-JP" sz="900" dirty="0" smtClean="0">
              <a:solidFill>
                <a:schemeClr val="tx1"/>
              </a:solidFill>
            </a:endParaRPr>
          </a:p>
          <a:p>
            <a:endParaRPr kumimoji="1" lang="en-US" altLang="ja-JP" sz="900" dirty="0" smtClean="0">
              <a:solidFill>
                <a:schemeClr val="tx1"/>
              </a:solidFill>
            </a:endParaRPr>
          </a:p>
          <a:p>
            <a:r>
              <a:rPr kumimoji="1" lang="ja-JP" altLang="en-US" sz="900" dirty="0" smtClean="0">
                <a:solidFill>
                  <a:schemeClr val="tx1"/>
                </a:solidFill>
              </a:rPr>
              <a:t>○訓練期間：</a:t>
            </a:r>
            <a:r>
              <a:rPr kumimoji="1" lang="en-US" altLang="ja-JP" sz="900" dirty="0" smtClean="0">
                <a:solidFill>
                  <a:schemeClr val="tx1"/>
                </a:solidFill>
              </a:rPr>
              <a:t>21</a:t>
            </a:r>
            <a:r>
              <a:rPr kumimoji="1" lang="ja-JP" altLang="en-US" sz="900" dirty="0" smtClean="0">
                <a:solidFill>
                  <a:schemeClr val="tx1"/>
                </a:solidFill>
              </a:rPr>
              <a:t>時間</a:t>
            </a:r>
            <a:endParaRPr kumimoji="1" lang="en-US" altLang="ja-JP" sz="900" dirty="0" smtClean="0">
              <a:solidFill>
                <a:schemeClr val="tx1"/>
              </a:solidFill>
            </a:endParaRPr>
          </a:p>
          <a:p>
            <a:r>
              <a:rPr lang="ja-JP" altLang="en-US" sz="900" dirty="0" smtClean="0">
                <a:solidFill>
                  <a:schemeClr val="tx1"/>
                </a:solidFill>
              </a:rPr>
              <a:t>○訓練経費：</a:t>
            </a:r>
            <a:r>
              <a:rPr lang="en-US" altLang="ja-JP" sz="900" dirty="0" smtClean="0">
                <a:solidFill>
                  <a:schemeClr val="tx1"/>
                </a:solidFill>
              </a:rPr>
              <a:t>12</a:t>
            </a:r>
            <a:r>
              <a:rPr lang="ja-JP" altLang="en-US" sz="900" dirty="0" smtClean="0">
                <a:solidFill>
                  <a:schemeClr val="tx1"/>
                </a:solidFill>
              </a:rPr>
              <a:t>万円（受講料）　　　　　　　　       </a:t>
            </a:r>
            <a:endParaRPr lang="en-US" altLang="ja-JP" sz="900" dirty="0" smtClean="0">
              <a:solidFill>
                <a:schemeClr val="tx1"/>
              </a:solidFill>
            </a:endParaRPr>
          </a:p>
          <a:p>
            <a:r>
              <a:rPr lang="ja-JP" altLang="en-US" sz="1000" dirty="0">
                <a:solidFill>
                  <a:schemeClr val="tx1"/>
                </a:solidFill>
              </a:rPr>
              <a:t>○助成額（中小企業の場合）</a:t>
            </a:r>
            <a:endParaRPr lang="en-US" altLang="ja-JP" sz="1000" dirty="0">
              <a:solidFill>
                <a:schemeClr val="tx1"/>
              </a:solidFill>
            </a:endParaRPr>
          </a:p>
          <a:p>
            <a:r>
              <a:rPr lang="ja-JP" altLang="en-US" sz="1050" dirty="0">
                <a:solidFill>
                  <a:schemeClr val="tx1"/>
                </a:solidFill>
              </a:rPr>
              <a:t>　</a:t>
            </a:r>
            <a:r>
              <a:rPr kumimoji="1" lang="ja-JP" altLang="en-US" sz="900" dirty="0" smtClean="0">
                <a:solidFill>
                  <a:schemeClr val="tx1"/>
                </a:solidFill>
              </a:rPr>
              <a:t>経費助成：　 </a:t>
            </a:r>
            <a:r>
              <a:rPr kumimoji="1" lang="en-US" altLang="ja-JP" sz="900" dirty="0" smtClean="0">
                <a:solidFill>
                  <a:schemeClr val="tx1"/>
                </a:solidFill>
              </a:rPr>
              <a:t>40,000</a:t>
            </a:r>
            <a:r>
              <a:rPr kumimoji="1" lang="ja-JP" altLang="en-US" sz="900" dirty="0" smtClean="0">
                <a:solidFill>
                  <a:schemeClr val="tx1"/>
                </a:solidFill>
              </a:rPr>
              <a:t>円　</a:t>
            </a:r>
            <a:endParaRPr kumimoji="1" lang="en-US" altLang="ja-JP" sz="900" dirty="0" smtClean="0">
              <a:solidFill>
                <a:schemeClr val="tx1"/>
              </a:solidFill>
            </a:endParaRPr>
          </a:p>
          <a:p>
            <a:r>
              <a:rPr kumimoji="1" lang="ja-JP" altLang="en-US" sz="900" dirty="0" smtClean="0">
                <a:solidFill>
                  <a:schemeClr val="tx1"/>
                </a:solidFill>
              </a:rPr>
              <a:t>　賃金助成</a:t>
            </a:r>
            <a:r>
              <a:rPr kumimoji="1" lang="en-US" altLang="ja-JP" sz="900" dirty="0" smtClean="0">
                <a:solidFill>
                  <a:schemeClr val="tx1"/>
                </a:solidFill>
              </a:rPr>
              <a:t>《</a:t>
            </a:r>
            <a:r>
              <a:rPr kumimoji="1" lang="ja-JP" altLang="en-US" sz="900" dirty="0" smtClean="0">
                <a:solidFill>
                  <a:schemeClr val="tx1"/>
                </a:solidFill>
              </a:rPr>
              <a:t>一人当たり</a:t>
            </a:r>
            <a:r>
              <a:rPr kumimoji="1" lang="en-US" altLang="ja-JP" sz="900" dirty="0" smtClean="0">
                <a:solidFill>
                  <a:schemeClr val="tx1"/>
                </a:solidFill>
              </a:rPr>
              <a:t>》</a:t>
            </a:r>
            <a:r>
              <a:rPr kumimoji="1" lang="ja-JP" altLang="en-US" sz="900" dirty="0" smtClean="0">
                <a:solidFill>
                  <a:schemeClr val="tx1"/>
                </a:solidFill>
              </a:rPr>
              <a:t>：　   </a:t>
            </a:r>
            <a:r>
              <a:rPr kumimoji="1" lang="en-US" altLang="ja-JP" sz="900" dirty="0" smtClean="0">
                <a:solidFill>
                  <a:schemeClr val="tx1"/>
                </a:solidFill>
              </a:rPr>
              <a:t>8,400</a:t>
            </a:r>
            <a:r>
              <a:rPr kumimoji="1" lang="ja-JP" altLang="en-US" sz="900" dirty="0" smtClean="0">
                <a:solidFill>
                  <a:schemeClr val="tx1"/>
                </a:solidFill>
              </a:rPr>
              <a:t>円</a:t>
            </a:r>
            <a:endParaRPr kumimoji="1" lang="en-US" altLang="ja-JP" sz="900" dirty="0" smtClean="0">
              <a:solidFill>
                <a:schemeClr val="tx1"/>
              </a:solidFill>
            </a:endParaRPr>
          </a:p>
          <a:p>
            <a:endParaRPr kumimoji="1" lang="en-US" altLang="ja-JP" sz="1050" dirty="0" smtClean="0">
              <a:solidFill>
                <a:schemeClr val="tx1"/>
              </a:solidFill>
            </a:endParaRPr>
          </a:p>
          <a:p>
            <a:r>
              <a:rPr lang="ja-JP" altLang="en-US" sz="1050" dirty="0">
                <a:solidFill>
                  <a:schemeClr val="tx1"/>
                </a:solidFill>
              </a:rPr>
              <a:t>　</a:t>
            </a:r>
            <a:endParaRPr kumimoji="1" lang="en-US" altLang="ja-JP" sz="1050" dirty="0">
              <a:solidFill>
                <a:schemeClr val="tx1"/>
              </a:solidFill>
            </a:endParaRPr>
          </a:p>
          <a:p>
            <a:endParaRPr lang="en-US" altLang="ja-JP" sz="1050" dirty="0" smtClean="0">
              <a:solidFill>
                <a:schemeClr val="tx1"/>
              </a:solidFill>
            </a:endParaRPr>
          </a:p>
          <a:p>
            <a:endParaRPr kumimoji="1" lang="en-US" altLang="ja-JP" sz="1050" dirty="0">
              <a:solidFill>
                <a:schemeClr val="tx1"/>
              </a:solidFill>
            </a:endParaRPr>
          </a:p>
          <a:p>
            <a:endParaRPr kumimoji="1" lang="ja-JP" altLang="en-US" sz="1050" dirty="0">
              <a:solidFill>
                <a:schemeClr val="tx1"/>
              </a:solidFill>
            </a:endParaRPr>
          </a:p>
        </p:txBody>
      </p:sp>
      <p:pic>
        <p:nvPicPr>
          <p:cNvPr id="42" name="Picture 3" descr="C:\Users\MYXDR\Pictures\旅館\job_ryokan_woman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689" y="1182175"/>
            <a:ext cx="500764" cy="876825"/>
          </a:xfrm>
          <a:prstGeom prst="rect">
            <a:avLst/>
          </a:prstGeom>
          <a:noFill/>
          <a:ln w="0">
            <a:solidFill>
              <a:schemeClr val="accent6">
                <a:lumMod val="40000"/>
                <a:lumOff val="60000"/>
              </a:schemeClr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角丸四角形 2"/>
          <p:cNvSpPr/>
          <p:nvPr/>
        </p:nvSpPr>
        <p:spPr>
          <a:xfrm>
            <a:off x="1657460" y="5496658"/>
            <a:ext cx="2143412" cy="746597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ja-JP" altLang="en-US" sz="1000" dirty="0">
                <a:solidFill>
                  <a:prstClr val="black"/>
                </a:solidFill>
              </a:rPr>
              <a:t>○新卒で採用した若年従業員の１年目の新入社員研修を</a:t>
            </a:r>
            <a:r>
              <a:rPr lang="ja-JP" altLang="en-US" sz="1000" dirty="0" smtClean="0">
                <a:solidFill>
                  <a:schemeClr val="tx1"/>
                </a:solidFill>
              </a:rPr>
              <a:t>社外</a:t>
            </a:r>
            <a:r>
              <a:rPr lang="ja-JP" altLang="en-US" sz="1000" dirty="0" smtClean="0">
                <a:solidFill>
                  <a:prstClr val="black"/>
                </a:solidFill>
              </a:rPr>
              <a:t>で</a:t>
            </a:r>
            <a:r>
              <a:rPr lang="en-US" altLang="ja-JP" sz="1000" dirty="0">
                <a:solidFill>
                  <a:prstClr val="black"/>
                </a:solidFill>
              </a:rPr>
              <a:t>off-JT</a:t>
            </a:r>
            <a:r>
              <a:rPr lang="ja-JP" altLang="en-US" sz="1000" dirty="0">
                <a:solidFill>
                  <a:prstClr val="black"/>
                </a:solidFill>
              </a:rPr>
              <a:t>により実施（順次、接遇</a:t>
            </a:r>
            <a:r>
              <a:rPr lang="ja-JP" altLang="en-US" sz="1000" dirty="0" smtClean="0">
                <a:solidFill>
                  <a:prstClr val="black"/>
                </a:solidFill>
              </a:rPr>
              <a:t>・語学・おもてなし</a:t>
            </a:r>
            <a:r>
              <a:rPr lang="ja-JP" altLang="en-US" sz="1000" dirty="0">
                <a:solidFill>
                  <a:prstClr val="black"/>
                </a:solidFill>
              </a:rPr>
              <a:t>研修等も実施）</a:t>
            </a:r>
            <a:r>
              <a:rPr lang="ja-JP" altLang="en-US" sz="1000" dirty="0" smtClean="0">
                <a:solidFill>
                  <a:prstClr val="black"/>
                </a:solidFill>
              </a:rPr>
              <a:t>。</a:t>
            </a:r>
            <a:endParaRPr lang="en-US" altLang="ja-JP" sz="1000" dirty="0">
              <a:solidFill>
                <a:prstClr val="black"/>
              </a:solidFill>
            </a:endParaRPr>
          </a:p>
        </p:txBody>
      </p:sp>
      <p:sp>
        <p:nvSpPr>
          <p:cNvPr id="44" name="角丸四角形 43"/>
          <p:cNvSpPr/>
          <p:nvPr/>
        </p:nvSpPr>
        <p:spPr>
          <a:xfrm>
            <a:off x="4304930" y="5580083"/>
            <a:ext cx="2316526" cy="620034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 altLang="ja-JP" sz="1050" dirty="0" smtClean="0">
              <a:solidFill>
                <a:prstClr val="black"/>
              </a:solidFill>
            </a:endParaRPr>
          </a:p>
          <a:p>
            <a:pPr lvl="0"/>
            <a:r>
              <a:rPr lang="ja-JP" altLang="en-US" sz="1000" dirty="0" smtClean="0">
                <a:solidFill>
                  <a:prstClr val="black"/>
                </a:solidFill>
              </a:rPr>
              <a:t>○営業担当の従業員に対して、外部機関が実施する外国人顧客獲得に向けた「経営戦略セミナー」を受講させる。</a:t>
            </a:r>
            <a:endParaRPr lang="ja-JP" altLang="en-US" sz="1000" dirty="0">
              <a:solidFill>
                <a:prstClr val="black"/>
              </a:solidFill>
            </a:endParaRPr>
          </a:p>
          <a:p>
            <a:pPr lvl="0"/>
            <a:endParaRPr lang="en-US" altLang="ja-JP" sz="1050" dirty="0">
              <a:solidFill>
                <a:prstClr val="black"/>
              </a:solidFill>
            </a:endParaRPr>
          </a:p>
        </p:txBody>
      </p:sp>
      <p:sp>
        <p:nvSpPr>
          <p:cNvPr id="47" name="角丸四角形 46"/>
          <p:cNvSpPr/>
          <p:nvPr/>
        </p:nvSpPr>
        <p:spPr>
          <a:xfrm>
            <a:off x="7075203" y="5588993"/>
            <a:ext cx="2342293" cy="667934"/>
          </a:xfrm>
          <a:prstGeom prst="round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 altLang="ja-JP" sz="1050" dirty="0" smtClean="0">
              <a:solidFill>
                <a:prstClr val="black"/>
              </a:solidFill>
            </a:endParaRPr>
          </a:p>
          <a:p>
            <a:pPr lvl="0"/>
            <a:r>
              <a:rPr lang="ja-JP" altLang="en-US" sz="1000" dirty="0" smtClean="0">
                <a:solidFill>
                  <a:prstClr val="black"/>
                </a:solidFill>
              </a:rPr>
              <a:t>○</a:t>
            </a:r>
            <a:r>
              <a:rPr lang="ja-JP" altLang="en-US" sz="1000" dirty="0">
                <a:solidFill>
                  <a:prstClr val="black"/>
                </a:solidFill>
              </a:rPr>
              <a:t>経営戦略および企画力を</a:t>
            </a:r>
            <a:r>
              <a:rPr lang="ja-JP" altLang="en-US" sz="1000" dirty="0" smtClean="0">
                <a:solidFill>
                  <a:prstClr val="black"/>
                </a:solidFill>
              </a:rPr>
              <a:t>持った従業員の</a:t>
            </a:r>
            <a:r>
              <a:rPr lang="ja-JP" altLang="en-US" sz="1000" dirty="0">
                <a:solidFill>
                  <a:prstClr val="black"/>
                </a:solidFill>
              </a:rPr>
              <a:t>育成を目指し、外部機関が実施する「マーケティング実践セミナー」を受講させる。</a:t>
            </a:r>
          </a:p>
          <a:p>
            <a:pPr lvl="0"/>
            <a:endParaRPr lang="en-US" altLang="ja-JP" sz="1050" dirty="0">
              <a:solidFill>
                <a:prstClr val="black"/>
              </a:solidFill>
            </a:endParaRPr>
          </a:p>
        </p:txBody>
      </p:sp>
      <p:sp>
        <p:nvSpPr>
          <p:cNvPr id="50" name="フローチャート : 複数書類 49"/>
          <p:cNvSpPr/>
          <p:nvPr/>
        </p:nvSpPr>
        <p:spPr>
          <a:xfrm>
            <a:off x="6706442" y="5242495"/>
            <a:ext cx="768561" cy="395169"/>
          </a:xfrm>
          <a:prstGeom prst="flowChartMultidocument">
            <a:avLst/>
          </a:prstGeom>
          <a:solidFill>
            <a:schemeClr val="accent6">
              <a:lumMod val="40000"/>
              <a:lumOff val="60000"/>
              <a:alpha val="7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9" tIns="45715" rIns="91429" bIns="45715" spcCol="0" rtlCol="0" anchor="ctr"/>
          <a:lstStyle/>
          <a:p>
            <a:pPr algn="ctr"/>
            <a:r>
              <a:rPr kumimoji="1" lang="ja-JP" altLang="en-US" sz="1050" b="1" i="1" dirty="0" smtClean="0">
                <a:solidFill>
                  <a:schemeClr val="accent4">
                    <a:lumMod val="75000"/>
                  </a:schemeClr>
                </a:solidFill>
              </a:rPr>
              <a:t>活 用 例</a:t>
            </a:r>
            <a:endParaRPr kumimoji="1" lang="ja-JP" altLang="en-US" sz="1050" b="1" i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1" name="フローチャート : 複数書類 50"/>
          <p:cNvSpPr/>
          <p:nvPr/>
        </p:nvSpPr>
        <p:spPr>
          <a:xfrm>
            <a:off x="4015720" y="5275073"/>
            <a:ext cx="768561" cy="395169"/>
          </a:xfrm>
          <a:prstGeom prst="flowChartMultidocument">
            <a:avLst/>
          </a:prstGeom>
          <a:solidFill>
            <a:schemeClr val="accent6">
              <a:lumMod val="40000"/>
              <a:lumOff val="60000"/>
              <a:alpha val="7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9" tIns="45715" rIns="91429" bIns="45715" spcCol="0" rtlCol="0" anchor="ctr"/>
          <a:lstStyle/>
          <a:p>
            <a:pPr algn="ctr"/>
            <a:r>
              <a:rPr kumimoji="1" lang="ja-JP" altLang="en-US" sz="1050" b="1" i="1" dirty="0" smtClean="0">
                <a:solidFill>
                  <a:schemeClr val="accent4">
                    <a:lumMod val="75000"/>
                  </a:schemeClr>
                </a:solidFill>
              </a:rPr>
              <a:t>活 用 例</a:t>
            </a:r>
            <a:endParaRPr kumimoji="1" lang="ja-JP" altLang="en-US" sz="1050" b="1" i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2" name="フローチャート : 複数書類 51"/>
          <p:cNvSpPr/>
          <p:nvPr/>
        </p:nvSpPr>
        <p:spPr>
          <a:xfrm>
            <a:off x="1330302" y="5231904"/>
            <a:ext cx="768561" cy="395169"/>
          </a:xfrm>
          <a:prstGeom prst="flowChartMultidocument">
            <a:avLst/>
          </a:prstGeom>
          <a:solidFill>
            <a:schemeClr val="accent6">
              <a:lumMod val="40000"/>
              <a:lumOff val="60000"/>
              <a:alpha val="70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9" tIns="45715" rIns="91429" bIns="45715" spcCol="0" rtlCol="0" anchor="ctr"/>
          <a:lstStyle/>
          <a:p>
            <a:pPr algn="ctr"/>
            <a:r>
              <a:rPr kumimoji="1" lang="ja-JP" altLang="en-US" sz="1050" b="1" i="1" dirty="0" smtClean="0">
                <a:solidFill>
                  <a:schemeClr val="accent4">
                    <a:lumMod val="75000"/>
                  </a:schemeClr>
                </a:solidFill>
              </a:rPr>
              <a:t>活 用 例</a:t>
            </a:r>
            <a:endParaRPr kumimoji="1" lang="ja-JP" altLang="en-US" sz="1050" b="1" i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雲形吹き出し 17"/>
          <p:cNvSpPr/>
          <p:nvPr/>
        </p:nvSpPr>
        <p:spPr>
          <a:xfrm>
            <a:off x="232184" y="2300831"/>
            <a:ext cx="1596745" cy="909844"/>
          </a:xfrm>
          <a:prstGeom prst="cloudCallout">
            <a:avLst>
              <a:gd name="adj1" fmla="val 69112"/>
              <a:gd name="adj2" fmla="val 30325"/>
            </a:avLst>
          </a:prstGeom>
          <a:solidFill>
            <a:schemeClr val="accent4">
              <a:lumMod val="40000"/>
              <a:lumOff val="60000"/>
              <a:alpha val="5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36000" bIns="108000" rtlCol="0" anchor="ctr">
            <a:noAutofit/>
          </a:bodyPr>
          <a:lstStyle/>
          <a:p>
            <a:pPr lvl="0" algn="ctr"/>
            <a:endParaRPr lang="en-US" altLang="ja-JP" sz="1100" b="1" i="1" dirty="0" smtClean="0">
              <a:solidFill>
                <a:srgbClr val="8064A2">
                  <a:lumMod val="75000"/>
                </a:srgbClr>
              </a:solidFill>
            </a:endParaRPr>
          </a:p>
          <a:p>
            <a:pPr lvl="0" algn="ctr"/>
            <a:r>
              <a:rPr lang="ja-JP" altLang="en-US" sz="1100" b="1" i="1" dirty="0" smtClean="0">
                <a:solidFill>
                  <a:srgbClr val="8064A2">
                    <a:lumMod val="75000"/>
                  </a:srgbClr>
                </a:solidFill>
              </a:rPr>
              <a:t>こんな支援制度があります！</a:t>
            </a:r>
            <a:endParaRPr lang="ja-JP" altLang="en-US" sz="1100" b="1" i="1" dirty="0">
              <a:solidFill>
                <a:srgbClr val="8064A2">
                  <a:lumMod val="75000"/>
                </a:srgbClr>
              </a:solidFill>
            </a:endParaRPr>
          </a:p>
        </p:txBody>
      </p:sp>
      <p:sp>
        <p:nvSpPr>
          <p:cNvPr id="54" name="雲形吹き出し 53"/>
          <p:cNvSpPr/>
          <p:nvPr/>
        </p:nvSpPr>
        <p:spPr>
          <a:xfrm>
            <a:off x="0" y="601998"/>
            <a:ext cx="1494359" cy="962281"/>
          </a:xfrm>
          <a:prstGeom prst="cloudCallout">
            <a:avLst>
              <a:gd name="adj1" fmla="val 57573"/>
              <a:gd name="adj2" fmla="val 54200"/>
            </a:avLst>
          </a:prstGeom>
          <a:solidFill>
            <a:schemeClr val="accent4">
              <a:lumMod val="40000"/>
              <a:lumOff val="60000"/>
              <a:alpha val="5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08000" rtlCol="0" anchor="ctr"/>
          <a:lstStyle/>
          <a:p>
            <a:pPr lvl="0" algn="ctr"/>
            <a:endParaRPr lang="en-US" altLang="ja-JP" sz="1100" b="1" i="1" dirty="0" smtClean="0">
              <a:solidFill>
                <a:srgbClr val="8064A2">
                  <a:lumMod val="75000"/>
                </a:srgbClr>
              </a:solidFill>
            </a:endParaRPr>
          </a:p>
          <a:p>
            <a:pPr lvl="0" algn="ctr"/>
            <a:r>
              <a:rPr lang="ja-JP" altLang="en-US" sz="1100" b="1" i="1" dirty="0" smtClean="0">
                <a:solidFill>
                  <a:srgbClr val="8064A2">
                    <a:lumMod val="75000"/>
                  </a:srgbClr>
                </a:solidFill>
              </a:rPr>
              <a:t>こんな</a:t>
            </a:r>
            <a:r>
              <a:rPr lang="ja-JP" altLang="en-US" sz="1100" b="1" i="1" dirty="0">
                <a:solidFill>
                  <a:srgbClr val="8064A2">
                    <a:lumMod val="75000"/>
                  </a:srgbClr>
                </a:solidFill>
              </a:rPr>
              <a:t>課題は</a:t>
            </a:r>
            <a:r>
              <a:rPr lang="ja-JP" altLang="en-US" sz="1100" b="1" i="1" dirty="0" smtClean="0">
                <a:solidFill>
                  <a:srgbClr val="8064A2">
                    <a:lumMod val="75000"/>
                  </a:srgbClr>
                </a:solidFill>
              </a:rPr>
              <a:t>ありませんか？</a:t>
            </a:r>
            <a:endParaRPr lang="ja-JP" altLang="en-US" sz="1100" b="1" i="1" dirty="0">
              <a:solidFill>
                <a:srgbClr val="8064A2">
                  <a:lumMod val="75000"/>
                </a:srgbClr>
              </a:solidFill>
            </a:endParaRPr>
          </a:p>
        </p:txBody>
      </p:sp>
      <p:pic>
        <p:nvPicPr>
          <p:cNvPr id="1026" name="Picture 2" descr="C:\Users\MYXDR\Pictures\旅館\kankoukyaku_gaikokujin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250" y="1368202"/>
            <a:ext cx="846958" cy="77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YXDR\Pictures\共通素材\office_a08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978761" y="1266724"/>
            <a:ext cx="630469" cy="70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角丸四角形 6"/>
          <p:cNvSpPr/>
          <p:nvPr/>
        </p:nvSpPr>
        <p:spPr>
          <a:xfrm>
            <a:off x="1822590" y="3207689"/>
            <a:ext cx="2014286" cy="363403"/>
          </a:xfrm>
          <a:prstGeom prst="round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下矢印 13"/>
          <p:cNvSpPr/>
          <p:nvPr/>
        </p:nvSpPr>
        <p:spPr>
          <a:xfrm>
            <a:off x="2612708" y="5155786"/>
            <a:ext cx="484632" cy="316871"/>
          </a:xfrm>
          <a:prstGeom prst="downArrow">
            <a:avLst/>
          </a:prstGeom>
          <a:solidFill>
            <a:srgbClr val="FFCC99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3" name="下矢印 52"/>
          <p:cNvSpPr/>
          <p:nvPr/>
        </p:nvSpPr>
        <p:spPr>
          <a:xfrm>
            <a:off x="5241836" y="5179788"/>
            <a:ext cx="484632" cy="316871"/>
          </a:xfrm>
          <a:prstGeom prst="downArrow">
            <a:avLst/>
          </a:prstGeom>
          <a:solidFill>
            <a:srgbClr val="FFCC99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5" name="下矢印 54"/>
          <p:cNvSpPr/>
          <p:nvPr/>
        </p:nvSpPr>
        <p:spPr>
          <a:xfrm>
            <a:off x="8076848" y="5179787"/>
            <a:ext cx="484632" cy="316871"/>
          </a:xfrm>
          <a:prstGeom prst="downArrow">
            <a:avLst/>
          </a:prstGeom>
          <a:solidFill>
            <a:srgbClr val="FFCC99">
              <a:alpha val="90000"/>
            </a:srgb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1857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2328</TotalTime>
  <Words>250</Words>
  <Application>Microsoft Office PowerPoint</Application>
  <PresentationFormat>ユーザー設定</PresentationFormat>
  <Paragraphs>115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​​テーマ</vt:lpstr>
      <vt:lpstr>旅館業における人材育成上の課題に対応した支援策  　</vt:lpstr>
    </vt:vector>
  </TitlesOfParts>
  <Company>厚生労働省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企業内人材育成支援制度について ～キャリア形成促進助成金などご紹介～</dc:title>
  <dc:creator>厚生労働省ネットワークシステム</dc:creator>
  <cp:lastModifiedBy>厚生労働省ネットワークシステム</cp:lastModifiedBy>
  <cp:revision>286</cp:revision>
  <cp:lastPrinted>2015-06-24T01:55:29Z</cp:lastPrinted>
  <dcterms:created xsi:type="dcterms:W3CDTF">2014-10-27T00:53:14Z</dcterms:created>
  <dcterms:modified xsi:type="dcterms:W3CDTF">2015-07-01T05:11:02Z</dcterms:modified>
</cp:coreProperties>
</file>