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6"/>
  </p:notesMasterIdLst>
  <p:sldIdLst>
    <p:sldId id="289" r:id="rId5"/>
  </p:sldIdLst>
  <p:sldSz cx="9906000" cy="6858000" type="A4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6" y="45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39" y="2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B7AEB5-2EDB-423A-BF76-1296EC4A5405}" type="datetimeFigureOut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8162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0648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8D1F86-7C50-4DA1-AD30-42727DD86FD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1687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F6D01-D366-472C-AD5F-7E84077CEFB5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153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729F-80B6-4054-9D86-70214EF0C457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2021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D4D5-6C9F-4BA6-8F34-9AE03BAF5884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0674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32C-DF4F-4C43-90B9-FF63FA4C1DFC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3258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F2E37-0D36-4EBD-9AF7-CA0DBAAB7928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9735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AC34D-6538-47EA-BD73-4D1D60FBD32D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5434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346F1-9EA0-402A-8902-8B9AE72F00B7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6491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A1E71-7D73-46FA-8B73-485E172527EF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3153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2B147-202D-49F6-9098-ED0B51DD81FF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13279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5B28A-F04C-4356-84CA-A90F32F9AB48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59368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8644-215E-4DC0-A93D-82F10D359124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5669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21020-1713-46FD-BFA2-69781BA8E73F}" type="datetime1">
              <a:rPr kumimoji="1" lang="ja-JP" altLang="en-US" smtClean="0"/>
              <a:pPr/>
              <a:t>2015/7/9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63D7E-1350-428E-BDB9-A80BFD5D03CB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7897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右中かっこ 4"/>
          <p:cNvSpPr/>
          <p:nvPr/>
        </p:nvSpPr>
        <p:spPr>
          <a:xfrm rot="5400000">
            <a:off x="6527386" y="4322211"/>
            <a:ext cx="241300" cy="930407"/>
          </a:xfrm>
          <a:prstGeom prst="rightBrace">
            <a:avLst/>
          </a:prstGeom>
          <a:solidFill>
            <a:schemeClr val="bg1"/>
          </a:solidFill>
          <a:ln w="19050">
            <a:solidFill>
              <a:srgbClr val="F26649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ja-JP" altLang="en-US" sz="2800"/>
          </a:p>
        </p:txBody>
      </p:sp>
      <p:grpSp>
        <p:nvGrpSpPr>
          <p:cNvPr id="2" name="グループ化 76"/>
          <p:cNvGrpSpPr>
            <a:grpSpLocks/>
          </p:cNvGrpSpPr>
          <p:nvPr/>
        </p:nvGrpSpPr>
        <p:grpSpPr bwMode="auto">
          <a:xfrm>
            <a:off x="290612" y="2615714"/>
            <a:ext cx="9254232" cy="2171700"/>
            <a:chOff x="174725" y="2266847"/>
            <a:chExt cx="6292202" cy="1826288"/>
          </a:xfrm>
        </p:grpSpPr>
        <p:sp>
          <p:nvSpPr>
            <p:cNvPr id="13346" name="AutoShape 6"/>
            <p:cNvSpPr>
              <a:spLocks noChangeArrowheads="1"/>
            </p:cNvSpPr>
            <p:nvPr/>
          </p:nvSpPr>
          <p:spPr bwMode="auto">
            <a:xfrm>
              <a:off x="4489207" y="2865863"/>
              <a:ext cx="831057" cy="246743"/>
            </a:xfrm>
            <a:prstGeom prst="roundRect">
              <a:avLst>
                <a:gd name="adj" fmla="val 16667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r>
                <a:rPr lang="en-US" altLang="ja-JP" sz="3600">
                  <a:solidFill>
                    <a:srgbClr val="FF0000"/>
                  </a:solidFill>
                  <a:latin typeface="ＭＳ Ｐゴシック" charset="-128"/>
                </a:rPr>
                <a:t> </a:t>
              </a:r>
              <a:endParaRPr lang="ja-JP" altLang="en-US" sz="2400">
                <a:solidFill>
                  <a:srgbClr val="FF0000"/>
                </a:solidFill>
                <a:latin typeface="ＭＳ Ｐゴシック" charset="-128"/>
              </a:endParaRPr>
            </a:p>
          </p:txBody>
        </p:sp>
        <p:sp>
          <p:nvSpPr>
            <p:cNvPr id="8" name="右矢印 7"/>
            <p:cNvSpPr/>
            <p:nvPr/>
          </p:nvSpPr>
          <p:spPr>
            <a:xfrm>
              <a:off x="4149309" y="2483118"/>
              <a:ext cx="2317618" cy="432542"/>
            </a:xfrm>
            <a:prstGeom prst="rightArrow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 smtClean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無期</a:t>
              </a:r>
              <a:r>
                <a:rPr lang="ja-JP" altLang="en-US" sz="14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労働契約</a:t>
              </a:r>
            </a:p>
          </p:txBody>
        </p:sp>
        <p:sp>
          <p:nvSpPr>
            <p:cNvPr id="9" name="左右矢印 8"/>
            <p:cNvSpPr/>
            <p:nvPr/>
          </p:nvSpPr>
          <p:spPr>
            <a:xfrm>
              <a:off x="260109" y="2333597"/>
              <a:ext cx="3241390" cy="170881"/>
            </a:xfrm>
            <a:prstGeom prst="leftRightArrow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13349" name="テキスト ボックス 9"/>
            <p:cNvSpPr txBox="1">
              <a:spLocks noChangeArrowheads="1"/>
            </p:cNvSpPr>
            <p:nvPr/>
          </p:nvSpPr>
          <p:spPr bwMode="auto">
            <a:xfrm>
              <a:off x="1628800" y="2266847"/>
              <a:ext cx="555217" cy="3364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ja-JP" altLang="en-US" sz="2000" b="1" dirty="0">
                  <a:latin typeface="メイリオ" pitchFamily="50" charset="-128"/>
                  <a:ea typeface="メイリオ" pitchFamily="50" charset="-128"/>
                </a:rPr>
                <a:t>５年</a:t>
              </a:r>
            </a:p>
          </p:txBody>
        </p:sp>
        <p:sp>
          <p:nvSpPr>
            <p:cNvPr id="13350" name="テキスト ボックス 10"/>
            <p:cNvSpPr txBox="1">
              <a:spLocks noChangeArrowheads="1"/>
            </p:cNvSpPr>
            <p:nvPr/>
          </p:nvSpPr>
          <p:spPr bwMode="auto">
            <a:xfrm>
              <a:off x="174725" y="2901266"/>
              <a:ext cx="195919" cy="646319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 vert="eaVert" lIns="36000" tIns="0" rIns="36000" bIns="0" anchor="ctr">
              <a:spAutoFit/>
            </a:bodyPr>
            <a:lstStyle/>
            <a:p>
              <a:r>
                <a:rPr lang="ja-JP" altLang="en-US" sz="1400" b="1">
                  <a:solidFill>
                    <a:srgbClr val="000000"/>
                  </a:solidFill>
                  <a:latin typeface="メイリオ" pitchFamily="50" charset="-128"/>
                  <a:ea typeface="メイリオ" pitchFamily="50" charset="-128"/>
                </a:rPr>
                <a:t> ←</a:t>
              </a:r>
              <a:r>
                <a:rPr lang="ja-JP" altLang="en-US" sz="1400">
                  <a:solidFill>
                    <a:srgbClr val="000000"/>
                  </a:solidFill>
                  <a:latin typeface="メイリオ" pitchFamily="50" charset="-128"/>
                  <a:ea typeface="メイリオ" pitchFamily="50" charset="-128"/>
                </a:rPr>
                <a:t>締結</a:t>
              </a:r>
              <a:endParaRPr lang="en-US" altLang="ja-JP" sz="1400">
                <a:solidFill>
                  <a:srgbClr val="000000"/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13351" name="テキスト ボックス 11"/>
            <p:cNvSpPr txBox="1">
              <a:spLocks noChangeArrowheads="1"/>
            </p:cNvSpPr>
            <p:nvPr/>
          </p:nvSpPr>
          <p:spPr bwMode="auto">
            <a:xfrm>
              <a:off x="805282" y="2901266"/>
              <a:ext cx="195919" cy="646319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 vert="eaVert" lIns="36000" tIns="0" rIns="36000" bIns="0" anchor="ctr">
              <a:spAutoFit/>
            </a:bodyPr>
            <a:lstStyle/>
            <a:p>
              <a:r>
                <a:rPr lang="ja-JP" altLang="en-US" sz="1400" dirty="0">
                  <a:solidFill>
                    <a:srgbClr val="000000"/>
                  </a:solidFill>
                  <a:latin typeface="メイリオ" pitchFamily="50" charset="-128"/>
                  <a:ea typeface="メイリオ" pitchFamily="50" charset="-128"/>
                </a:rPr>
                <a:t> ←更新</a:t>
              </a:r>
              <a:endParaRPr lang="en-US" altLang="ja-JP" sz="1400" dirty="0">
                <a:solidFill>
                  <a:srgbClr val="000000"/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13" name="右矢印 12"/>
            <p:cNvSpPr/>
            <p:nvPr/>
          </p:nvSpPr>
          <p:spPr>
            <a:xfrm>
              <a:off x="260109" y="2528508"/>
              <a:ext cx="648980" cy="376472"/>
            </a:xfrm>
            <a:prstGeom prst="rightArrow">
              <a:avLst>
                <a:gd name="adj1" fmla="val 50000"/>
                <a:gd name="adj2" fmla="val 34788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１年</a:t>
              </a:r>
            </a:p>
          </p:txBody>
        </p:sp>
        <p:sp>
          <p:nvSpPr>
            <p:cNvPr id="13353" name="テキスト ボックス 13"/>
            <p:cNvSpPr txBox="1">
              <a:spLocks noChangeArrowheads="1"/>
            </p:cNvSpPr>
            <p:nvPr/>
          </p:nvSpPr>
          <p:spPr bwMode="auto">
            <a:xfrm>
              <a:off x="1458939" y="2901266"/>
              <a:ext cx="195919" cy="646319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 vert="eaVert" lIns="36000" tIns="0" rIns="36000" bIns="0" anchor="ctr">
              <a:spAutoFit/>
            </a:bodyPr>
            <a:lstStyle/>
            <a:p>
              <a:r>
                <a:rPr lang="ja-JP" altLang="en-US" sz="1400" dirty="0">
                  <a:solidFill>
                    <a:srgbClr val="000000"/>
                  </a:solidFill>
                  <a:latin typeface="メイリオ" pitchFamily="50" charset="-128"/>
                  <a:ea typeface="メイリオ" pitchFamily="50" charset="-128"/>
                </a:rPr>
                <a:t> ←更新</a:t>
              </a:r>
              <a:endParaRPr lang="en-US" altLang="ja-JP" sz="1400" dirty="0">
                <a:solidFill>
                  <a:srgbClr val="000000"/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15" name="右矢印 14"/>
            <p:cNvSpPr/>
            <p:nvPr/>
          </p:nvSpPr>
          <p:spPr>
            <a:xfrm>
              <a:off x="909089" y="2527173"/>
              <a:ext cx="647810" cy="375137"/>
            </a:xfrm>
            <a:prstGeom prst="rightArrow">
              <a:avLst>
                <a:gd name="adj1" fmla="val 50000"/>
                <a:gd name="adj2" fmla="val 34788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１年</a:t>
              </a:r>
            </a:p>
          </p:txBody>
        </p:sp>
        <p:sp>
          <p:nvSpPr>
            <p:cNvPr id="13355" name="テキスト ボックス 15"/>
            <p:cNvSpPr txBox="1">
              <a:spLocks noChangeArrowheads="1"/>
            </p:cNvSpPr>
            <p:nvPr/>
          </p:nvSpPr>
          <p:spPr bwMode="auto">
            <a:xfrm>
              <a:off x="2106749" y="2901266"/>
              <a:ext cx="195919" cy="646319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 vert="eaVert" lIns="36000" tIns="0" rIns="36000" bIns="0" anchor="ctr">
              <a:spAutoFit/>
            </a:bodyPr>
            <a:lstStyle/>
            <a:p>
              <a:r>
                <a:rPr lang="ja-JP" altLang="en-US" sz="1400" dirty="0">
                  <a:solidFill>
                    <a:srgbClr val="000000"/>
                  </a:solidFill>
                  <a:latin typeface="メイリオ" pitchFamily="50" charset="-128"/>
                  <a:ea typeface="メイリオ" pitchFamily="50" charset="-128"/>
                </a:rPr>
                <a:t> ←更新</a:t>
              </a:r>
              <a:endParaRPr lang="en-US" altLang="ja-JP" sz="1400" dirty="0">
                <a:solidFill>
                  <a:srgbClr val="000000"/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17" name="右矢印 16"/>
            <p:cNvSpPr/>
            <p:nvPr/>
          </p:nvSpPr>
          <p:spPr>
            <a:xfrm>
              <a:off x="1556899" y="2527173"/>
              <a:ext cx="647810" cy="375137"/>
            </a:xfrm>
            <a:prstGeom prst="rightArrow">
              <a:avLst>
                <a:gd name="adj1" fmla="val 50000"/>
                <a:gd name="adj2" fmla="val 34788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１年</a:t>
              </a:r>
            </a:p>
          </p:txBody>
        </p:sp>
        <p:sp>
          <p:nvSpPr>
            <p:cNvPr id="13357" name="テキスト ボックス 17"/>
            <p:cNvSpPr txBox="1">
              <a:spLocks noChangeArrowheads="1"/>
            </p:cNvSpPr>
            <p:nvPr/>
          </p:nvSpPr>
          <p:spPr bwMode="auto">
            <a:xfrm>
              <a:off x="2754559" y="2892789"/>
              <a:ext cx="195919" cy="646319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 vert="eaVert" lIns="36000" tIns="0" rIns="36000" bIns="0" anchor="ctr">
              <a:spAutoFit/>
            </a:bodyPr>
            <a:lstStyle/>
            <a:p>
              <a:r>
                <a:rPr lang="ja-JP" altLang="en-US" sz="1400" dirty="0">
                  <a:solidFill>
                    <a:srgbClr val="000000"/>
                  </a:solidFill>
                  <a:latin typeface="メイリオ" pitchFamily="50" charset="-128"/>
                  <a:ea typeface="メイリオ" pitchFamily="50" charset="-128"/>
                </a:rPr>
                <a:t> ←更新</a:t>
              </a:r>
              <a:endParaRPr lang="en-US" altLang="ja-JP" sz="1400" dirty="0">
                <a:solidFill>
                  <a:srgbClr val="000000"/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19" name="右矢印 18"/>
            <p:cNvSpPr/>
            <p:nvPr/>
          </p:nvSpPr>
          <p:spPr>
            <a:xfrm>
              <a:off x="2204709" y="2527173"/>
              <a:ext cx="647810" cy="375137"/>
            </a:xfrm>
            <a:prstGeom prst="rightArrow">
              <a:avLst>
                <a:gd name="adj1" fmla="val 50000"/>
                <a:gd name="adj2" fmla="val 34788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１年</a:t>
              </a:r>
            </a:p>
          </p:txBody>
        </p:sp>
        <p:sp>
          <p:nvSpPr>
            <p:cNvPr id="20" name="テキスト ボックス 19"/>
            <p:cNvSpPr txBox="1"/>
            <p:nvPr/>
          </p:nvSpPr>
          <p:spPr>
            <a:xfrm>
              <a:off x="3400031" y="2972679"/>
              <a:ext cx="195919" cy="818359"/>
            </a:xfrm>
            <a:prstGeom prst="rect">
              <a:avLst/>
            </a:prstGeom>
            <a:noFill/>
            <a:ln w="15875">
              <a:noFill/>
            </a:ln>
          </p:spPr>
          <p:txBody>
            <a:bodyPr vert="eaVert" lIns="36000" tIns="0" rIns="36000" bIns="0" anchor="ctr">
              <a:spAutoFit/>
            </a:bodyPr>
            <a:lstStyle/>
            <a:p>
              <a:pPr>
                <a:defRPr/>
              </a:pPr>
              <a:r>
                <a:rPr lang="ja-JP" altLang="en-US" sz="1400" b="1" dirty="0">
                  <a:solidFill>
                    <a:schemeClr val="accent3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</a:rPr>
                <a:t> </a:t>
              </a:r>
              <a:r>
                <a:rPr lang="ja-JP" alt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メイリオ" pitchFamily="50" charset="-128"/>
                  <a:ea typeface="メイリオ" pitchFamily="50" charset="-128"/>
                </a:rPr>
                <a:t>←更新</a:t>
              </a:r>
              <a:endParaRPr lang="en-US" altLang="ja-JP" sz="1400" b="1" dirty="0">
                <a:solidFill>
                  <a:schemeClr val="accent3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21" name="右矢印 20"/>
            <p:cNvSpPr/>
            <p:nvPr/>
          </p:nvSpPr>
          <p:spPr>
            <a:xfrm>
              <a:off x="2852520" y="2527173"/>
              <a:ext cx="648979" cy="375137"/>
            </a:xfrm>
            <a:prstGeom prst="rightArrow">
              <a:avLst>
                <a:gd name="adj1" fmla="val 50000"/>
                <a:gd name="adj2" fmla="val 34788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１年</a:t>
              </a:r>
            </a:p>
          </p:txBody>
        </p:sp>
        <p:sp>
          <p:nvSpPr>
            <p:cNvPr id="13361" name="テキスト ボックス 21"/>
            <p:cNvSpPr txBox="1">
              <a:spLocks noChangeArrowheads="1"/>
            </p:cNvSpPr>
            <p:nvPr/>
          </p:nvSpPr>
          <p:spPr bwMode="auto">
            <a:xfrm>
              <a:off x="4041995" y="2965397"/>
              <a:ext cx="195919" cy="732418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 vert="eaVert" lIns="36000" tIns="0" rIns="36000" bIns="0" anchor="ctr">
              <a:spAutoFit/>
            </a:bodyPr>
            <a:lstStyle/>
            <a:p>
              <a:r>
                <a:rPr lang="ja-JP" altLang="en-US" sz="1400" b="1" dirty="0">
                  <a:solidFill>
                    <a:schemeClr val="tx2"/>
                  </a:solidFill>
                  <a:latin typeface="メイリオ" pitchFamily="50" charset="-128"/>
                  <a:ea typeface="メイリオ" pitchFamily="50" charset="-128"/>
                </a:rPr>
                <a:t> </a:t>
              </a:r>
              <a:r>
                <a:rPr lang="ja-JP" altLang="en-US" sz="1400" b="1" dirty="0" smtClean="0">
                  <a:solidFill>
                    <a:schemeClr val="tx2"/>
                  </a:solidFill>
                  <a:latin typeface="メイリオ" pitchFamily="50" charset="-128"/>
                  <a:ea typeface="メイリオ" pitchFamily="50" charset="-128"/>
                </a:rPr>
                <a:t>←転換</a:t>
              </a:r>
              <a:endParaRPr lang="en-US" altLang="ja-JP" sz="1400" b="1" dirty="0">
                <a:solidFill>
                  <a:schemeClr val="tx2"/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23" name="右矢印 22"/>
            <p:cNvSpPr/>
            <p:nvPr/>
          </p:nvSpPr>
          <p:spPr>
            <a:xfrm>
              <a:off x="3501499" y="2527173"/>
              <a:ext cx="647810" cy="375137"/>
            </a:xfrm>
            <a:prstGeom prst="rightArrow">
              <a:avLst>
                <a:gd name="adj1" fmla="val 50000"/>
                <a:gd name="adj2" fmla="val 34788"/>
              </a:avLst>
            </a:prstGeom>
            <a:solidFill>
              <a:srgbClr val="F26649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>
                  <a:solidFill>
                    <a:schemeClr val="bg1"/>
                  </a:solidFill>
                  <a:latin typeface="メイリオ" pitchFamily="50" charset="-128"/>
                  <a:ea typeface="メイリオ" pitchFamily="50" charset="-128"/>
                </a:rPr>
                <a:t>１年</a:t>
              </a:r>
            </a:p>
          </p:txBody>
        </p:sp>
        <p:sp>
          <p:nvSpPr>
            <p:cNvPr id="13363" name="テキスト ボックス 23"/>
            <p:cNvSpPr txBox="1">
              <a:spLocks noChangeArrowheads="1"/>
            </p:cNvSpPr>
            <p:nvPr/>
          </p:nvSpPr>
          <p:spPr bwMode="auto">
            <a:xfrm>
              <a:off x="3716964" y="3078874"/>
              <a:ext cx="195919" cy="720080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 vert="eaVert" lIns="36000" tIns="0" rIns="36000" bIns="0" anchor="ctr">
              <a:spAutoFit/>
            </a:bodyPr>
            <a:lstStyle/>
            <a:p>
              <a:r>
                <a:rPr lang="ja-JP" altLang="en-US" sz="1400" b="1" dirty="0">
                  <a:solidFill>
                    <a:srgbClr val="E14D21"/>
                  </a:solidFill>
                  <a:latin typeface="メイリオ" pitchFamily="50" charset="-128"/>
                  <a:ea typeface="メイリオ" pitchFamily="50" charset="-128"/>
                </a:rPr>
                <a:t> </a:t>
              </a:r>
              <a:r>
                <a:rPr lang="ja-JP" altLang="en-US" sz="1400" b="1" dirty="0" smtClean="0">
                  <a:solidFill>
                    <a:srgbClr val="E14D21"/>
                  </a:solidFill>
                  <a:latin typeface="メイリオ" pitchFamily="50" charset="-128"/>
                  <a:ea typeface="メイリオ" pitchFamily="50" charset="-128"/>
                </a:rPr>
                <a:t>申込み</a:t>
              </a:r>
              <a:endParaRPr lang="en-US" altLang="ja-JP" sz="1400" b="1" dirty="0">
                <a:solidFill>
                  <a:srgbClr val="E14D21"/>
                </a:solidFill>
                <a:latin typeface="メイリオ" pitchFamily="50" charset="-128"/>
                <a:ea typeface="メイリオ" pitchFamily="50" charset="-128"/>
              </a:endParaRPr>
            </a:p>
          </p:txBody>
        </p:sp>
        <p:sp>
          <p:nvSpPr>
            <p:cNvPr id="25" name="右中かっこ 24"/>
            <p:cNvSpPr/>
            <p:nvPr/>
          </p:nvSpPr>
          <p:spPr>
            <a:xfrm rot="5400000">
              <a:off x="3713760" y="2615970"/>
              <a:ext cx="216271" cy="612730"/>
            </a:xfrm>
            <a:prstGeom prst="rightBrace">
              <a:avLst/>
            </a:prstGeom>
            <a:ln w="19050">
              <a:solidFill>
                <a:srgbClr val="F26649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3200"/>
            </a:p>
          </p:txBody>
        </p:sp>
        <p:sp>
          <p:nvSpPr>
            <p:cNvPr id="26" name="右矢印 25"/>
            <p:cNvSpPr/>
            <p:nvPr/>
          </p:nvSpPr>
          <p:spPr>
            <a:xfrm>
              <a:off x="3565813" y="3717998"/>
              <a:ext cx="597529" cy="375137"/>
            </a:xfrm>
            <a:prstGeom prst="rightArrow">
              <a:avLst>
                <a:gd name="adj1" fmla="val 50000"/>
                <a:gd name="adj2" fmla="val 34788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8" tIns="45714" rIns="91428" bIns="45714"/>
            <a:lstStyle/>
            <a:p>
              <a:pPr algn="ctr">
                <a:defRPr/>
              </a:pPr>
              <a:r>
                <a:rPr lang="ja-JP" altLang="en-US" sz="1400" b="1" dirty="0">
                  <a:solidFill>
                    <a:schemeClr val="tx1"/>
                  </a:solidFill>
                  <a:latin typeface="メイリオ" pitchFamily="50" charset="-128"/>
                  <a:ea typeface="メイリオ" pitchFamily="50" charset="-128"/>
                </a:rPr>
                <a:t>１年</a:t>
              </a:r>
            </a:p>
          </p:txBody>
        </p:sp>
      </p:grp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4753505" y="4246076"/>
            <a:ext cx="877094" cy="2936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en-US" altLang="ja-JP" sz="3200">
                <a:solidFill>
                  <a:srgbClr val="FF0000"/>
                </a:solidFill>
                <a:latin typeface="ＭＳ Ｐゴシック" charset="-128"/>
              </a:rPr>
              <a:t> </a:t>
            </a:r>
            <a:endParaRPr lang="ja-JP" altLang="en-US" sz="2000">
              <a:solidFill>
                <a:srgbClr val="FF0000"/>
              </a:solidFill>
              <a:latin typeface="ＭＳ Ｐゴシック" charset="-128"/>
            </a:endParaRPr>
          </a:p>
        </p:txBody>
      </p:sp>
      <p:sp>
        <p:nvSpPr>
          <p:cNvPr id="28" name="右矢印 27"/>
          <p:cNvSpPr/>
          <p:nvPr/>
        </p:nvSpPr>
        <p:spPr>
          <a:xfrm>
            <a:off x="7123378" y="4307989"/>
            <a:ext cx="2431785" cy="512762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/>
          <a:lstStyle/>
          <a:p>
            <a:pPr algn="ctr">
              <a:defRPr/>
            </a:pPr>
            <a:r>
              <a:rPr lang="ja-JP" altLang="en-US" sz="1400" b="1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無期</a:t>
            </a:r>
            <a:r>
              <a:rPr lang="ja-JP" altLang="en-US" sz="1400" b="1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労働契約</a:t>
            </a: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5991775" y="4800114"/>
            <a:ext cx="257369" cy="768350"/>
          </a:xfrm>
          <a:prstGeom prst="rect">
            <a:avLst/>
          </a:prstGeom>
          <a:noFill/>
          <a:ln w="15875">
            <a:noFill/>
          </a:ln>
        </p:spPr>
        <p:txBody>
          <a:bodyPr vert="eaVert" lIns="36000" tIns="0" rIns="36000" bIns="0" anchor="ctr">
            <a:spAutoFit/>
          </a:bodyPr>
          <a:lstStyle/>
          <a:p>
            <a:pPr>
              <a:defRPr/>
            </a:pPr>
            <a:r>
              <a:rPr lang="ja-JP" altLang="en-US" sz="1200" b="1" dirty="0">
                <a:solidFill>
                  <a:schemeClr val="accent3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</a:rPr>
              <a:t> </a:t>
            </a:r>
            <a:r>
              <a:rPr lang="ja-JP" altLang="en-US" sz="1200" b="1" dirty="0" smtClean="0">
                <a:solidFill>
                  <a:schemeClr val="accent3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</a:rPr>
              <a:t>←更新</a:t>
            </a:r>
            <a:endParaRPr lang="en-US" altLang="ja-JP" sz="1200" b="1" dirty="0">
              <a:solidFill>
                <a:schemeClr val="accent3">
                  <a:lumMod val="50000"/>
                </a:schemeClr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13321" name="テキスト ボックス 29"/>
          <p:cNvSpPr txBox="1">
            <a:spLocks noChangeArrowheads="1"/>
          </p:cNvSpPr>
          <p:nvPr/>
        </p:nvSpPr>
        <p:spPr bwMode="auto">
          <a:xfrm>
            <a:off x="6999887" y="4800114"/>
            <a:ext cx="257369" cy="7683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</p:spPr>
        <p:txBody>
          <a:bodyPr vert="eaVert" lIns="36000" tIns="0" rIns="36000" bIns="0" anchor="ctr">
            <a:spAutoFit/>
          </a:bodyPr>
          <a:lstStyle/>
          <a:p>
            <a:r>
              <a:rPr lang="ja-JP" altLang="en-US" sz="1200" b="1" dirty="0">
                <a:solidFill>
                  <a:schemeClr val="tx2"/>
                </a:solidFill>
                <a:latin typeface="メイリオ" pitchFamily="50" charset="-128"/>
                <a:ea typeface="メイリオ" pitchFamily="50" charset="-128"/>
              </a:rPr>
              <a:t> </a:t>
            </a:r>
            <a:r>
              <a:rPr lang="ja-JP" altLang="en-US" sz="1200" b="1" dirty="0" smtClean="0">
                <a:solidFill>
                  <a:schemeClr val="tx2"/>
                </a:solidFill>
                <a:latin typeface="メイリオ" pitchFamily="50" charset="-128"/>
                <a:ea typeface="メイリオ" pitchFamily="50" charset="-128"/>
              </a:rPr>
              <a:t>←転換</a:t>
            </a:r>
            <a:endParaRPr lang="en-US" altLang="ja-JP" sz="1200" b="1" dirty="0">
              <a:solidFill>
                <a:schemeClr val="tx2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13322" name="テキスト ボックス 38"/>
          <p:cNvSpPr txBox="1">
            <a:spLocks noChangeArrowheads="1"/>
          </p:cNvSpPr>
          <p:nvPr/>
        </p:nvSpPr>
        <p:spPr bwMode="auto">
          <a:xfrm>
            <a:off x="6516591" y="4869964"/>
            <a:ext cx="257369" cy="768350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</p:spPr>
        <p:txBody>
          <a:bodyPr vert="eaVert" lIns="36000" tIns="0" rIns="36000" bIns="0" anchor="ctr">
            <a:spAutoFit/>
          </a:bodyPr>
          <a:lstStyle/>
          <a:p>
            <a:r>
              <a:rPr lang="ja-JP" altLang="en-US" sz="1200" b="1" dirty="0">
                <a:solidFill>
                  <a:srgbClr val="E14D21"/>
                </a:solidFill>
                <a:latin typeface="メイリオ" pitchFamily="50" charset="-128"/>
                <a:ea typeface="メイリオ" pitchFamily="50" charset="-128"/>
              </a:rPr>
              <a:t> </a:t>
            </a:r>
            <a:r>
              <a:rPr lang="ja-JP" altLang="en-US" sz="1200" b="1" dirty="0" smtClean="0">
                <a:solidFill>
                  <a:srgbClr val="E14D21"/>
                </a:solidFill>
                <a:latin typeface="メイリオ" pitchFamily="50" charset="-128"/>
                <a:ea typeface="メイリオ" pitchFamily="50" charset="-128"/>
              </a:rPr>
              <a:t>申込み</a:t>
            </a:r>
            <a:endParaRPr lang="en-US" altLang="ja-JP" sz="1200" b="1" dirty="0">
              <a:solidFill>
                <a:srgbClr val="E14D21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41" name="右矢印 40"/>
          <p:cNvSpPr/>
          <p:nvPr/>
        </p:nvSpPr>
        <p:spPr>
          <a:xfrm>
            <a:off x="6156856" y="4330215"/>
            <a:ext cx="973046" cy="446087"/>
          </a:xfrm>
          <a:prstGeom prst="rightArrow">
            <a:avLst>
              <a:gd name="adj1" fmla="val 50000"/>
              <a:gd name="adj2" fmla="val 34788"/>
            </a:avLst>
          </a:prstGeom>
          <a:solidFill>
            <a:srgbClr val="F26649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/>
          <a:lstStyle/>
          <a:p>
            <a:pPr algn="ctr">
              <a:defRPr/>
            </a:pPr>
            <a:r>
              <a:rPr lang="ja-JP" altLang="en-US" sz="1400" b="1" dirty="0">
                <a:solidFill>
                  <a:schemeClr val="bg1"/>
                </a:solidFill>
                <a:latin typeface="メイリオ" pitchFamily="50" charset="-128"/>
                <a:ea typeface="メイリオ" pitchFamily="50" charset="-128"/>
              </a:rPr>
              <a:t>１年</a:t>
            </a:r>
          </a:p>
        </p:txBody>
      </p:sp>
      <p:sp>
        <p:nvSpPr>
          <p:cNvPr id="13324" name="テキスト ボックス 44"/>
          <p:cNvSpPr txBox="1">
            <a:spLocks noChangeArrowheads="1"/>
          </p:cNvSpPr>
          <p:nvPr/>
        </p:nvSpPr>
        <p:spPr bwMode="auto">
          <a:xfrm>
            <a:off x="345201" y="2072591"/>
            <a:ext cx="553429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 b="1" dirty="0">
                <a:latin typeface="メイリオ" pitchFamily="50" charset="-128"/>
                <a:ea typeface="メイリオ" pitchFamily="50" charset="-128"/>
              </a:rPr>
              <a:t>【</a:t>
            </a:r>
            <a:r>
              <a:rPr lang="ja-JP" altLang="en-US" sz="1600" b="1" dirty="0">
                <a:latin typeface="メイリオ" pitchFamily="50" charset="-128"/>
                <a:ea typeface="メイリオ" pitchFamily="50" charset="-128"/>
              </a:rPr>
              <a:t>平成</a:t>
            </a:r>
            <a:r>
              <a:rPr lang="en-US" altLang="ja-JP" sz="1600" b="1" dirty="0">
                <a:latin typeface="メイリオ" pitchFamily="50" charset="-128"/>
                <a:ea typeface="メイリオ" pitchFamily="50" charset="-128"/>
              </a:rPr>
              <a:t>25</a:t>
            </a:r>
            <a:r>
              <a:rPr lang="ja-JP" altLang="en-US" sz="1600" b="1" dirty="0">
                <a:latin typeface="メイリオ" pitchFamily="50" charset="-128"/>
                <a:ea typeface="メイリオ" pitchFamily="50" charset="-128"/>
              </a:rPr>
              <a:t>年</a:t>
            </a:r>
            <a:r>
              <a:rPr lang="en-US" altLang="ja-JP" sz="1600" b="1" dirty="0">
                <a:latin typeface="メイリオ" pitchFamily="50" charset="-128"/>
                <a:ea typeface="メイリオ" pitchFamily="50" charset="-128"/>
              </a:rPr>
              <a:t>4</a:t>
            </a:r>
            <a:r>
              <a:rPr lang="ja-JP" altLang="en-US" sz="1600" b="1" dirty="0">
                <a:latin typeface="メイリオ" pitchFamily="50" charset="-128"/>
                <a:ea typeface="メイリオ" pitchFamily="50" charset="-128"/>
              </a:rPr>
              <a:t>月開始で契約期間が１年の場合の例</a:t>
            </a:r>
            <a:r>
              <a:rPr lang="en-US" altLang="ja-JP" sz="1600" b="1" dirty="0">
                <a:latin typeface="メイリオ" pitchFamily="50" charset="-128"/>
                <a:ea typeface="メイリオ" pitchFamily="50" charset="-128"/>
              </a:rPr>
              <a:t>】</a:t>
            </a:r>
            <a:endParaRPr lang="ja-JP" altLang="en-US" sz="1600" b="1" dirty="0"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46" name="屈折矢印 45"/>
          <p:cNvSpPr/>
          <p:nvPr/>
        </p:nvSpPr>
        <p:spPr>
          <a:xfrm rot="5400000">
            <a:off x="4992869" y="4275057"/>
            <a:ext cx="555625" cy="228732"/>
          </a:xfrm>
          <a:prstGeom prst="bentUpArrow">
            <a:avLst>
              <a:gd name="adj1" fmla="val 27605"/>
              <a:gd name="adj2" fmla="val 37449"/>
              <a:gd name="adj3" fmla="val 49610"/>
            </a:avLst>
          </a:prstGeom>
          <a:solidFill>
            <a:schemeClr val="accent3">
              <a:lumMod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anchor="ctr"/>
          <a:lstStyle/>
          <a:p>
            <a:pPr algn="ctr">
              <a:defRPr/>
            </a:pPr>
            <a:endParaRPr lang="ja-JP" altLang="en-US" dirty="0">
              <a:solidFill>
                <a:schemeClr val="tx1"/>
              </a:solidFill>
            </a:endParaRPr>
          </a:p>
        </p:txBody>
      </p:sp>
      <p:sp>
        <p:nvSpPr>
          <p:cNvPr id="13326" name="テキスト ボックス 60"/>
          <p:cNvSpPr>
            <a:spLocks noChangeArrowheads="1"/>
          </p:cNvSpPr>
          <p:nvPr/>
        </p:nvSpPr>
        <p:spPr bwMode="auto">
          <a:xfrm>
            <a:off x="436827" y="3961108"/>
            <a:ext cx="4526492" cy="765200"/>
          </a:xfrm>
          <a:prstGeom prst="homePlate">
            <a:avLst>
              <a:gd name="adj" fmla="val 36970"/>
            </a:avLst>
          </a:prstGeom>
          <a:noFill/>
          <a:ln w="9525">
            <a:solidFill>
              <a:srgbClr val="009900"/>
            </a:solidFill>
            <a:miter lim="800000"/>
            <a:headEnd/>
            <a:tailEnd/>
          </a:ln>
        </p:spPr>
        <p:txBody>
          <a:bodyPr tIns="72000" rIns="180000">
            <a:spAutoFit/>
          </a:bodyPr>
          <a:lstStyle/>
          <a:p>
            <a:r>
              <a:rPr lang="ja-JP" altLang="en-US" sz="1400" dirty="0">
                <a:latin typeface="HG丸ｺﾞｼｯｸM-PRO" pitchFamily="50" charset="-128"/>
                <a:ea typeface="HG丸ｺﾞｼｯｸM-PRO" pitchFamily="50" charset="-128"/>
              </a:rPr>
              <a:t>通算</a:t>
            </a:r>
            <a:r>
              <a:rPr lang="en-US" altLang="ja-JP" sz="1400" dirty="0">
                <a:latin typeface="HG丸ｺﾞｼｯｸM-PRO" pitchFamily="50" charset="-128"/>
                <a:ea typeface="HG丸ｺﾞｼｯｸM-PRO" pitchFamily="50" charset="-128"/>
              </a:rPr>
              <a:t>5</a:t>
            </a:r>
            <a:r>
              <a:rPr lang="ja-JP" altLang="en-US" sz="1400" dirty="0">
                <a:latin typeface="HG丸ｺﾞｼｯｸM-PRO" pitchFamily="50" charset="-128"/>
                <a:ea typeface="HG丸ｺﾞｼｯｸM-PRO" pitchFamily="50" charset="-128"/>
              </a:rPr>
              <a:t>年を超えて契約更新した労働者が、その契約期間中に無期転換の申込みをしなかったときは、次の更新以降でも無期転換の申込みができます。</a:t>
            </a:r>
            <a:endParaRPr lang="ja-JP" altLang="en-US" sz="1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cxnSp>
        <p:nvCxnSpPr>
          <p:cNvPr id="48" name="直線コネクタ 47"/>
          <p:cNvCxnSpPr/>
          <p:nvPr/>
        </p:nvCxnSpPr>
        <p:spPr>
          <a:xfrm flipH="1">
            <a:off x="426508" y="2544276"/>
            <a:ext cx="0" cy="1081088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コネクタ 49"/>
          <p:cNvCxnSpPr/>
          <p:nvPr/>
        </p:nvCxnSpPr>
        <p:spPr>
          <a:xfrm flipH="1">
            <a:off x="1362075" y="2544276"/>
            <a:ext cx="0" cy="1081088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コネクタ 50"/>
          <p:cNvCxnSpPr/>
          <p:nvPr/>
        </p:nvCxnSpPr>
        <p:spPr>
          <a:xfrm flipH="1">
            <a:off x="2321719" y="2544276"/>
            <a:ext cx="1720" cy="1081088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/>
          <p:nvPr/>
        </p:nvCxnSpPr>
        <p:spPr>
          <a:xfrm flipH="1">
            <a:off x="3276203" y="2540346"/>
            <a:ext cx="0" cy="1081088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コネクタ 52"/>
          <p:cNvCxnSpPr/>
          <p:nvPr/>
        </p:nvCxnSpPr>
        <p:spPr>
          <a:xfrm flipH="1">
            <a:off x="4242727" y="2544276"/>
            <a:ext cx="0" cy="1081088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コネクタ 53"/>
          <p:cNvCxnSpPr/>
          <p:nvPr/>
        </p:nvCxnSpPr>
        <p:spPr>
          <a:xfrm>
            <a:off x="6122458" y="2506177"/>
            <a:ext cx="8600" cy="2663825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コネクタ 54"/>
          <p:cNvCxnSpPr/>
          <p:nvPr/>
        </p:nvCxnSpPr>
        <p:spPr>
          <a:xfrm>
            <a:off x="7123377" y="2506176"/>
            <a:ext cx="13758" cy="2736850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34" name="テキスト ボックス 57"/>
          <p:cNvSpPr txBox="1">
            <a:spLocks noChangeArrowheads="1"/>
          </p:cNvSpPr>
          <p:nvPr/>
        </p:nvSpPr>
        <p:spPr bwMode="auto">
          <a:xfrm>
            <a:off x="110067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 dirty="0"/>
              <a:t>H25.4</a:t>
            </a:r>
            <a:endParaRPr lang="ja-JP" altLang="en-US" dirty="0"/>
          </a:p>
        </p:txBody>
      </p:sp>
      <p:sp>
        <p:nvSpPr>
          <p:cNvPr id="13335" name="テキスト ボックス 58"/>
          <p:cNvSpPr txBox="1">
            <a:spLocks noChangeArrowheads="1"/>
          </p:cNvSpPr>
          <p:nvPr/>
        </p:nvSpPr>
        <p:spPr bwMode="auto">
          <a:xfrm>
            <a:off x="1045633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/>
              <a:t>H26.4</a:t>
            </a:r>
          </a:p>
        </p:txBody>
      </p:sp>
      <p:sp>
        <p:nvSpPr>
          <p:cNvPr id="13336" name="テキスト ボックス 59"/>
          <p:cNvSpPr txBox="1">
            <a:spLocks noChangeArrowheads="1"/>
          </p:cNvSpPr>
          <p:nvPr/>
        </p:nvSpPr>
        <p:spPr bwMode="auto">
          <a:xfrm>
            <a:off x="2010438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 dirty="0"/>
              <a:t>H27.4</a:t>
            </a:r>
          </a:p>
        </p:txBody>
      </p:sp>
      <p:sp>
        <p:nvSpPr>
          <p:cNvPr id="13337" name="テキスト ボックス 61"/>
          <p:cNvSpPr txBox="1">
            <a:spLocks noChangeArrowheads="1"/>
          </p:cNvSpPr>
          <p:nvPr/>
        </p:nvSpPr>
        <p:spPr bwMode="auto">
          <a:xfrm>
            <a:off x="2988998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/>
              <a:t>H28.4</a:t>
            </a:r>
          </a:p>
        </p:txBody>
      </p:sp>
      <p:sp>
        <p:nvSpPr>
          <p:cNvPr id="13338" name="テキスト ボックス 62"/>
          <p:cNvSpPr txBox="1">
            <a:spLocks noChangeArrowheads="1"/>
          </p:cNvSpPr>
          <p:nvPr/>
        </p:nvSpPr>
        <p:spPr bwMode="auto">
          <a:xfrm>
            <a:off x="3926285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/>
              <a:t>H29.4</a:t>
            </a:r>
          </a:p>
        </p:txBody>
      </p:sp>
      <p:cxnSp>
        <p:nvCxnSpPr>
          <p:cNvPr id="64" name="直線コネクタ 63"/>
          <p:cNvCxnSpPr/>
          <p:nvPr/>
        </p:nvCxnSpPr>
        <p:spPr>
          <a:xfrm flipH="1">
            <a:off x="5178293" y="2544276"/>
            <a:ext cx="0" cy="1081088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40" name="テキスト ボックス 64"/>
          <p:cNvSpPr txBox="1">
            <a:spLocks noChangeArrowheads="1"/>
          </p:cNvSpPr>
          <p:nvPr/>
        </p:nvSpPr>
        <p:spPr bwMode="auto">
          <a:xfrm>
            <a:off x="4861852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/>
              <a:t>H30.4</a:t>
            </a:r>
          </a:p>
        </p:txBody>
      </p:sp>
      <p:sp>
        <p:nvSpPr>
          <p:cNvPr id="13341" name="テキスト ボックス 65"/>
          <p:cNvSpPr txBox="1">
            <a:spLocks noChangeArrowheads="1"/>
          </p:cNvSpPr>
          <p:nvPr/>
        </p:nvSpPr>
        <p:spPr bwMode="auto">
          <a:xfrm>
            <a:off x="5797419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/>
              <a:t>H31.4</a:t>
            </a:r>
          </a:p>
        </p:txBody>
      </p:sp>
      <p:sp>
        <p:nvSpPr>
          <p:cNvPr id="13342" name="テキスト ボックス 66"/>
          <p:cNvSpPr txBox="1">
            <a:spLocks noChangeArrowheads="1"/>
          </p:cNvSpPr>
          <p:nvPr/>
        </p:nvSpPr>
        <p:spPr bwMode="auto">
          <a:xfrm>
            <a:off x="6806936" y="2256940"/>
            <a:ext cx="6767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600" dirty="0"/>
              <a:t>H32.4</a:t>
            </a:r>
          </a:p>
        </p:txBody>
      </p:sp>
      <p:sp>
        <p:nvSpPr>
          <p:cNvPr id="1334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2480" y="6474812"/>
            <a:ext cx="9517327" cy="576064"/>
          </a:xfrm>
        </p:spPr>
        <p:txBody>
          <a:bodyPr>
            <a:noAutofit/>
          </a:bodyPr>
          <a:lstStyle/>
          <a:p>
            <a:pPr marL="0" indent="0" defTabSz="912813">
              <a:buFont typeface="Arial" charset="0"/>
              <a:buNone/>
              <a:defRPr/>
            </a:pPr>
            <a:r>
              <a:rPr lang="ja-JP" altLang="en-US" sz="1200" b="1" dirty="0" smtClean="0">
                <a:solidFill>
                  <a:srgbClr val="0070C0"/>
                </a:solidFill>
                <a:latin typeface="メイリオ" pitchFamily="50" charset="-128"/>
                <a:ea typeface="メイリオ" pitchFamily="50" charset="-128"/>
              </a:rPr>
              <a:t>　無期労働契約の労働条件（職務、勤務地、賃金、労働時間など）は、別段の定めがない限り、直前の有期労働契約と同一となります。別段の定めをすることにより、変更可能。</a:t>
            </a:r>
            <a:r>
              <a:rPr lang="ja-JP" altLang="en-US" sz="1200" dirty="0" smtClean="0">
                <a:latin typeface="メイリオ" pitchFamily="50" charset="-128"/>
                <a:ea typeface="メイリオ" pitchFamily="50" charset="-128"/>
              </a:rPr>
              <a:t>　</a:t>
            </a:r>
            <a:endParaRPr lang="ja-JP" altLang="en-US" sz="1200" u="sng" dirty="0" smtClean="0"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1773550" y="21834"/>
            <a:ext cx="6379538" cy="46774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2800" dirty="0" smtClean="0"/>
              <a:t>無期転換ルールの概要</a:t>
            </a:r>
            <a:endParaRPr kumimoji="1" lang="ja-JP" altLang="en-US" sz="2800" dirty="0"/>
          </a:p>
        </p:txBody>
      </p:sp>
      <p:sp>
        <p:nvSpPr>
          <p:cNvPr id="6" name="正方形/長方形 5"/>
          <p:cNvSpPr/>
          <p:nvPr/>
        </p:nvSpPr>
        <p:spPr>
          <a:xfrm>
            <a:off x="354277" y="524997"/>
            <a:ext cx="9200886" cy="15475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69875" indent="-269875"/>
            <a:r>
              <a:rPr lang="ja-JP" altLang="en-US" dirty="0" smtClean="0"/>
              <a:t>○　</a:t>
            </a:r>
            <a:r>
              <a:rPr lang="ja-JP" altLang="en-US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有期</a:t>
            </a:r>
            <a:r>
              <a:rPr lang="ja-JP" altLang="en-US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労働契約が繰り返し更新されて通算５年を超えたときは、労働者の申込みにより、期間の定めのない労働契約（無期労働契約）に転換できる</a:t>
            </a:r>
            <a:r>
              <a:rPr lang="ja-JP" altLang="en-US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ルール。</a:t>
            </a:r>
            <a:endParaRPr lang="en-US" altLang="ja-JP" dirty="0" smtClean="0">
              <a:solidFill>
                <a:schemeClr val="tx1"/>
              </a:solidFill>
              <a:latin typeface="メイリオ" pitchFamily="50" charset="-128"/>
              <a:ea typeface="メイリオ" pitchFamily="50" charset="-128"/>
            </a:endParaRPr>
          </a:p>
          <a:p>
            <a:pPr marL="269875" indent="-269875"/>
            <a:r>
              <a:rPr lang="ja-JP" altLang="en-US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（労働契約法第</a:t>
            </a:r>
            <a:r>
              <a:rPr lang="en-US" altLang="ja-JP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18</a:t>
            </a:r>
            <a:r>
              <a:rPr lang="ja-JP" altLang="en-US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条：平成</a:t>
            </a:r>
            <a:r>
              <a:rPr lang="en-US" altLang="ja-JP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25</a:t>
            </a:r>
            <a:r>
              <a:rPr lang="ja-JP" altLang="en-US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年</a:t>
            </a:r>
            <a:r>
              <a:rPr lang="en-US" altLang="ja-JP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4</a:t>
            </a:r>
            <a:r>
              <a:rPr lang="ja-JP" altLang="en-US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月</a:t>
            </a:r>
            <a:r>
              <a:rPr lang="en-US" altLang="ja-JP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1</a:t>
            </a:r>
            <a:r>
              <a:rPr lang="ja-JP" altLang="en-US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日施行）</a:t>
            </a:r>
            <a:endParaRPr lang="en-US" altLang="ja-JP" dirty="0" smtClean="0">
              <a:solidFill>
                <a:schemeClr val="tx1"/>
              </a:solidFill>
              <a:latin typeface="メイリオ" pitchFamily="50" charset="-128"/>
              <a:ea typeface="メイリオ" pitchFamily="50" charset="-128"/>
            </a:endParaRPr>
          </a:p>
          <a:p>
            <a:pPr marL="269875" indent="-269875">
              <a:lnSpc>
                <a:spcPts val="600"/>
              </a:lnSpc>
            </a:pPr>
            <a:r>
              <a:rPr lang="ja-JP" altLang="en-US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　</a:t>
            </a:r>
            <a:endParaRPr lang="en-US" altLang="ja-JP" dirty="0" smtClean="0">
              <a:solidFill>
                <a:schemeClr val="tx1"/>
              </a:solidFill>
              <a:latin typeface="メイリオ" pitchFamily="50" charset="-128"/>
              <a:ea typeface="メイリオ" pitchFamily="50" charset="-128"/>
            </a:endParaRPr>
          </a:p>
          <a:p>
            <a:pPr marL="269875" indent="-269875"/>
            <a:r>
              <a:rPr lang="en-US" altLang="ja-JP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※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　通算契約期間のカウントは、平成</a:t>
            </a:r>
            <a:r>
              <a:rPr lang="en-US" altLang="ja-JP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25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年４月１日以後に開始する有期労働契約が対象です。平成</a:t>
            </a:r>
            <a:r>
              <a:rPr lang="en-US" altLang="ja-JP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25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年３月　　</a:t>
            </a:r>
            <a:endParaRPr lang="en-US" altLang="ja-JP" sz="1400" dirty="0" smtClean="0">
              <a:solidFill>
                <a:schemeClr val="tx1"/>
              </a:solidFill>
              <a:latin typeface="メイリオ" pitchFamily="50" charset="-128"/>
              <a:ea typeface="メイリオ" pitchFamily="50" charset="-128"/>
            </a:endParaRPr>
          </a:p>
          <a:p>
            <a:pPr marL="269875" indent="-269875"/>
            <a:r>
              <a:rPr lang="ja-JP" altLang="en-US" sz="1400" dirty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　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　 </a:t>
            </a:r>
            <a:r>
              <a:rPr lang="en-US" altLang="ja-JP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31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日以前に開始した有期労働契約は、通算契約期間に含めません。</a:t>
            </a:r>
            <a:endParaRPr lang="en-US" altLang="ja-JP" sz="1400" dirty="0">
              <a:solidFill>
                <a:schemeClr val="tx1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56" name="右矢印 55"/>
          <p:cNvSpPr/>
          <p:nvPr/>
        </p:nvSpPr>
        <p:spPr>
          <a:xfrm>
            <a:off x="6160717" y="5544919"/>
            <a:ext cx="3384127" cy="4320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t"/>
          <a:lstStyle/>
          <a:p>
            <a:pPr algn="ctr" rtl="0"/>
            <a:r>
              <a:rPr kumimoji="1" lang="ja-JP" altLang="en-US" sz="1200" b="1" kern="12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無期労働契約</a:t>
            </a:r>
            <a:endParaRPr kumimoji="1" lang="ja-JP" altLang="en-US" sz="1200" b="1" kern="1200" dirty="0">
              <a:solidFill>
                <a:schemeClr val="tx1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57" name="左右矢印 56"/>
          <p:cNvSpPr/>
          <p:nvPr/>
        </p:nvSpPr>
        <p:spPr>
          <a:xfrm>
            <a:off x="553209" y="5409694"/>
            <a:ext cx="4581600" cy="17085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436560" y="5896441"/>
            <a:ext cx="257369" cy="646319"/>
          </a:xfrm>
          <a:prstGeom prst="rect">
            <a:avLst/>
          </a:prstGeom>
          <a:noFill/>
          <a:ln w="15875">
            <a:noFill/>
          </a:ln>
        </p:spPr>
        <p:txBody>
          <a:bodyPr vert="eaVert" wrap="square" lIns="36000" tIns="0" rIns="36000" bIns="0" rtlCol="0" anchor="ctr" anchorCtr="0">
            <a:spAutoFit/>
          </a:bodyPr>
          <a:lstStyle/>
          <a:p>
            <a:pPr rtl="0"/>
            <a:r>
              <a:rPr lang="ja-JP" altLang="en-US" sz="1200" b="1" dirty="0" smtClean="0">
                <a:solidFill>
                  <a:prstClr val="black"/>
                </a:solidFill>
                <a:latin typeface="メイリオ" pitchFamily="50" charset="-128"/>
                <a:ea typeface="メイリオ" pitchFamily="50" charset="-128"/>
              </a:rPr>
              <a:t> ←</a:t>
            </a:r>
            <a:r>
              <a:rPr lang="ja-JP" altLang="en-US" sz="1200" dirty="0" smtClean="0">
                <a:solidFill>
                  <a:prstClr val="black"/>
                </a:solidFill>
                <a:latin typeface="メイリオ" pitchFamily="50" charset="-128"/>
                <a:ea typeface="メイリオ" pitchFamily="50" charset="-128"/>
              </a:rPr>
              <a:t>締結</a:t>
            </a:r>
            <a:endParaRPr lang="en-US" altLang="ja-JP" sz="1200" dirty="0" smtClean="0">
              <a:solidFill>
                <a:prstClr val="black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59" name="右矢印 58"/>
          <p:cNvSpPr/>
          <p:nvPr/>
        </p:nvSpPr>
        <p:spPr>
          <a:xfrm>
            <a:off x="553208" y="5579534"/>
            <a:ext cx="2746789" cy="375698"/>
          </a:xfrm>
          <a:prstGeom prst="rightArrow">
            <a:avLst>
              <a:gd name="adj1" fmla="val 50000"/>
              <a:gd name="adj2" fmla="val 34788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t"/>
          <a:lstStyle/>
          <a:p>
            <a:pPr algn="ctr" rtl="0"/>
            <a:r>
              <a:rPr lang="ja-JP" altLang="en-US" sz="1200" b="1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３</a:t>
            </a:r>
            <a:r>
              <a:rPr kumimoji="1" lang="ja-JP" altLang="en-US" sz="1200" b="1" kern="1200" dirty="0" smtClean="0">
                <a:solidFill>
                  <a:schemeClr val="tx1"/>
                </a:solidFill>
                <a:latin typeface="メイリオ" pitchFamily="50" charset="-128"/>
                <a:ea typeface="メイリオ" pitchFamily="50" charset="-128"/>
              </a:rPr>
              <a:t>年</a:t>
            </a:r>
            <a:endParaRPr kumimoji="1" lang="ja-JP" altLang="en-US" sz="1200" b="1" kern="1200" dirty="0">
              <a:solidFill>
                <a:schemeClr val="tx1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3130811" y="5898666"/>
            <a:ext cx="257369" cy="646319"/>
          </a:xfrm>
          <a:prstGeom prst="rect">
            <a:avLst/>
          </a:prstGeom>
          <a:noFill/>
          <a:ln w="15875">
            <a:noFill/>
          </a:ln>
        </p:spPr>
        <p:txBody>
          <a:bodyPr vert="eaVert" wrap="square" lIns="36000" tIns="0" rIns="36000" bIns="0" rtlCol="0" anchor="ctr" anchorCtr="0">
            <a:spAutoFit/>
          </a:bodyPr>
          <a:lstStyle/>
          <a:p>
            <a:pPr rtl="0"/>
            <a:r>
              <a:rPr lang="ja-JP" altLang="en-US" sz="1200" b="1" dirty="0" smtClean="0">
                <a:solidFill>
                  <a:schemeClr val="accent3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</a:rPr>
              <a:t> ←更新</a:t>
            </a:r>
            <a:endParaRPr lang="en-US" altLang="ja-JP" sz="1200" b="1" dirty="0" smtClean="0">
              <a:solidFill>
                <a:schemeClr val="accent3">
                  <a:lumMod val="50000"/>
                </a:schemeClr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6011131" y="5922362"/>
            <a:ext cx="257369" cy="654015"/>
          </a:xfrm>
          <a:prstGeom prst="rect">
            <a:avLst/>
          </a:prstGeom>
          <a:noFill/>
          <a:ln w="15875">
            <a:noFill/>
          </a:ln>
        </p:spPr>
        <p:txBody>
          <a:bodyPr vert="eaVert" wrap="square" lIns="36000" tIns="0" rIns="36000" bIns="0" rtlCol="0" anchor="ctr" anchorCtr="0">
            <a:spAutoFit/>
          </a:bodyPr>
          <a:lstStyle/>
          <a:p>
            <a:r>
              <a:rPr lang="ja-JP" altLang="en-US" sz="1200" b="1" dirty="0" smtClean="0">
                <a:solidFill>
                  <a:schemeClr val="tx2"/>
                </a:solidFill>
                <a:latin typeface="メイリオ" pitchFamily="50" charset="-128"/>
                <a:ea typeface="メイリオ" pitchFamily="50" charset="-128"/>
              </a:rPr>
              <a:t> ←転換</a:t>
            </a:r>
            <a:endParaRPr lang="en-US" altLang="ja-JP" sz="1200" b="1" dirty="0" smtClean="0">
              <a:solidFill>
                <a:schemeClr val="tx2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62" name="右矢印 61"/>
          <p:cNvSpPr/>
          <p:nvPr/>
        </p:nvSpPr>
        <p:spPr>
          <a:xfrm>
            <a:off x="3299996" y="5544919"/>
            <a:ext cx="2860721" cy="397890"/>
          </a:xfrm>
          <a:prstGeom prst="rightArrow">
            <a:avLst>
              <a:gd name="adj1" fmla="val 50000"/>
              <a:gd name="adj2" fmla="val 34788"/>
            </a:avLst>
          </a:prstGeom>
          <a:solidFill>
            <a:srgbClr val="F26649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t"/>
          <a:lstStyle/>
          <a:p>
            <a:pPr algn="ctr" rtl="0"/>
            <a:r>
              <a:rPr lang="ja-JP" altLang="en-US" sz="1200" b="1" dirty="0" smtClean="0">
                <a:solidFill>
                  <a:schemeClr val="bg1"/>
                </a:solidFill>
                <a:latin typeface="メイリオ" pitchFamily="50" charset="-128"/>
                <a:ea typeface="メイリオ" pitchFamily="50" charset="-128"/>
              </a:rPr>
              <a:t>３</a:t>
            </a:r>
            <a:r>
              <a:rPr kumimoji="1" lang="ja-JP" altLang="en-US" sz="1200" b="1" kern="1200" dirty="0" smtClean="0">
                <a:solidFill>
                  <a:schemeClr val="bg1"/>
                </a:solidFill>
                <a:latin typeface="メイリオ" pitchFamily="50" charset="-128"/>
                <a:ea typeface="メイリオ" pitchFamily="50" charset="-128"/>
              </a:rPr>
              <a:t>年</a:t>
            </a:r>
            <a:endParaRPr kumimoji="1" lang="ja-JP" altLang="en-US" sz="1200" b="1" kern="1200" dirty="0">
              <a:solidFill>
                <a:schemeClr val="bg1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63" name="右中かっこ 62"/>
          <p:cNvSpPr/>
          <p:nvPr/>
        </p:nvSpPr>
        <p:spPr>
          <a:xfrm rot="5400000">
            <a:off x="4609652" y="4545409"/>
            <a:ext cx="216023" cy="2886108"/>
          </a:xfrm>
          <a:prstGeom prst="rightBrace">
            <a:avLst>
              <a:gd name="adj1" fmla="val 10538"/>
              <a:gd name="adj2" fmla="val 49746"/>
            </a:avLst>
          </a:prstGeom>
          <a:ln w="19050">
            <a:solidFill>
              <a:srgbClr val="F26649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1880787" y="5381302"/>
            <a:ext cx="1120916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200" b="1" dirty="0" smtClean="0">
                <a:latin typeface="メイリオ" pitchFamily="50" charset="-128"/>
                <a:ea typeface="メイリオ" pitchFamily="50" charset="-128"/>
              </a:rPr>
              <a:t>５年</a:t>
            </a:r>
            <a:endParaRPr kumimoji="1" lang="ja-JP" altLang="en-US" sz="1200" b="1" dirty="0"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66" name="テキスト ボックス 65"/>
          <p:cNvSpPr txBox="1"/>
          <p:nvPr/>
        </p:nvSpPr>
        <p:spPr>
          <a:xfrm>
            <a:off x="378395" y="5074268"/>
            <a:ext cx="33360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dirty="0" smtClean="0">
                <a:latin typeface="メイリオ" pitchFamily="50" charset="-128"/>
                <a:ea typeface="メイリオ" pitchFamily="50" charset="-128"/>
              </a:rPr>
              <a:t>【</a:t>
            </a:r>
            <a:r>
              <a:rPr kumimoji="1" lang="ja-JP" altLang="en-US" sz="1600" b="1" dirty="0" smtClean="0">
                <a:latin typeface="メイリオ" pitchFamily="50" charset="-128"/>
                <a:ea typeface="メイリオ" pitchFamily="50" charset="-128"/>
              </a:rPr>
              <a:t>契約期間が</a:t>
            </a:r>
            <a:r>
              <a:rPr lang="ja-JP" altLang="en-US" sz="1600" b="1" dirty="0" smtClean="0">
                <a:latin typeface="メイリオ" pitchFamily="50" charset="-128"/>
                <a:ea typeface="メイリオ" pitchFamily="50" charset="-128"/>
              </a:rPr>
              <a:t>３年の場合の例</a:t>
            </a:r>
            <a:r>
              <a:rPr kumimoji="1" lang="en-US" altLang="ja-JP" sz="1600" b="1" dirty="0" smtClean="0">
                <a:latin typeface="メイリオ" pitchFamily="50" charset="-128"/>
                <a:ea typeface="メイリオ" pitchFamily="50" charset="-128"/>
              </a:rPr>
              <a:t>】</a:t>
            </a:r>
            <a:endParaRPr kumimoji="1" lang="ja-JP" altLang="en-US" sz="1600" b="1" dirty="0"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4592960" y="6019415"/>
            <a:ext cx="226591" cy="720080"/>
          </a:xfrm>
          <a:prstGeom prst="rect">
            <a:avLst/>
          </a:prstGeom>
          <a:noFill/>
          <a:ln w="15875">
            <a:noFill/>
          </a:ln>
        </p:spPr>
        <p:txBody>
          <a:bodyPr vert="eaVert" wrap="square" lIns="36000" tIns="0" rIns="36000" bIns="0" rtlCol="0" anchor="ctr" anchorCtr="0">
            <a:spAutoFit/>
          </a:bodyPr>
          <a:lstStyle/>
          <a:p>
            <a:pPr rtl="0"/>
            <a:r>
              <a:rPr lang="ja-JP" altLang="en-US" sz="1000" b="1" dirty="0" smtClean="0">
                <a:solidFill>
                  <a:srgbClr val="E14D21"/>
                </a:solidFill>
                <a:latin typeface="メイリオ" pitchFamily="50" charset="-128"/>
                <a:ea typeface="メイリオ" pitchFamily="50" charset="-128"/>
              </a:rPr>
              <a:t> 申込み</a:t>
            </a:r>
            <a:endParaRPr lang="en-US" altLang="ja-JP" sz="1000" b="1" dirty="0" smtClean="0">
              <a:solidFill>
                <a:srgbClr val="E14D21"/>
              </a:solidFill>
              <a:latin typeface="メイリオ" pitchFamily="50" charset="-128"/>
              <a:ea typeface="メイリオ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8022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2DA299AC048A4B8EA9C1D19079C1A32200DDEB008D4F00BE4F8CE0E476F4F8A392" ma:contentTypeVersion="2" ma:contentTypeDescription="" ma:contentTypeScope="" ma:versionID="06b2f7d153d559d04e2f43274fe2ca74">
  <xsd:schema xmlns:xsd="http://www.w3.org/2001/XMLSchema" xmlns:p="http://schemas.microsoft.com/office/2006/metadata/properties" xmlns:ns2="8B97BE19-CDDD-400E-817A-CFDD13F7EC12" targetNamespace="http://schemas.microsoft.com/office/2006/metadata/properties" ma:root="true" ma:fieldsID="6dfb103be64c84caafc238fb89ca001b" ns2:_="">
    <xsd:import namespace="8B97BE19-CDDD-400E-817A-CFDD13F7EC12"/>
    <xsd:element name="properties">
      <xsd:complexType>
        <xsd:sequence>
          <xsd:element name="documentManagement">
            <xsd:complexType>
              <xsd:all>
                <xsd:element ref="ns2:ClassLarge" minOccurs="0"/>
                <xsd:element ref="ns2:ClassMedium" minOccurs="0"/>
                <xsd:element ref="ns2:ClassSmall" minOccurs="0"/>
                <xsd:element ref="ns2:GyoseiFile" minOccurs="0"/>
                <xsd:element ref="ns2:CreatedBy" minOccurs="0"/>
                <xsd:element ref="ns2:PreservationPeriod" minOccurs="0"/>
                <xsd:element ref="ns2:PreservationPeriodExpire" minOccurs="0"/>
                <xsd:element ref="ns2:CreatedDate" minOccurs="0"/>
                <xsd:element ref="ns2:FixationStatus" minOccurs="0"/>
                <xsd:element ref="ns2:EditorWithSpac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8B97BE19-CDDD-400E-817A-CFDD13F7EC12" elementFormDefault="qualified">
    <xsd:import namespace="http://schemas.microsoft.com/office/2006/documentManagement/types"/>
    <xsd:element name="ClassLarge" ma:index="8" nillable="true" ma:displayName="大分類" ma:hidden="true" ma:internalName="ClassLarge" ma:readOnly="true">
      <xsd:simpleType>
        <xsd:restriction base="dms:Unknown"/>
      </xsd:simpleType>
    </xsd:element>
    <xsd:element name="ClassMedium" ma:index="9" nillable="true" ma:displayName="中分類" ma:hidden="true" ma:internalName="ClassMedium" ma:readOnly="true">
      <xsd:simpleType>
        <xsd:restriction base="dms:Unknown"/>
      </xsd:simpleType>
    </xsd:element>
    <xsd:element name="ClassSmall" ma:index="10" nillable="true" ma:displayName="小分類" ma:hidden="true" ma:internalName="ClassSmall" ma:readOnly="true">
      <xsd:simpleType>
        <xsd:restriction base="dms:Unknown"/>
      </xsd:simpleType>
    </xsd:element>
    <xsd:element name="GyoseiFile" ma:index="11" nillable="true" ma:displayName="行政文書ファイル名" ma:hidden="true" ma:internalName="GyoseiFile" ma:readOnly="true">
      <xsd:simpleType>
        <xsd:restriction base="dms:Unknown"/>
      </xsd:simpleType>
    </xsd:element>
    <xsd:element name="CreatedBy" ma:index="12" nillable="true" ma:displayName="作成課/係・作成者" ma:hidden="true" ma:internalName="CreatedBy" ma:readOnly="true">
      <xsd:simpleType>
        <xsd:restriction base="dms:Unknown"/>
      </xsd:simpleType>
    </xsd:element>
    <xsd:element name="PreservationPeriod" ma:index="13" nillable="true" ma:displayName="保存期間" ma:hidden="true" ma:internalName="PreservationPeriod" ma:readOnly="true">
      <xsd:simpleType>
        <xsd:restriction base="dms:Unknown"/>
      </xsd:simpleType>
    </xsd:element>
    <xsd:element name="PreservationPeriodExpire" ma:index="14" nillable="true" ma:displayName="保存期間満了時期" ma:format="DateOnly" ma:hidden="true" ma:internalName="PreservationPeriodExpire" ma:readOnly="true">
      <xsd:simpleType>
        <xsd:restriction base="dms:Unknown"/>
      </xsd:simpleType>
    </xsd:element>
    <xsd:element name="CreatedDate" ma:index="15" nillable="true" ma:displayName="作成年月日" ma:hidden="true" ma:internalName="CreatedDate" ma:readOnly="true">
      <xsd:simpleType>
        <xsd:restriction base="dms:Unknown"/>
      </xsd:simpleType>
    </xsd:element>
    <xsd:element name="FixationStatus" ma:index="16" nillable="true" ma:displayName="確定状況" ma:hidden="true" ma:internalName="FixationStatus" ma:readOnly="true">
      <xsd:simpleType>
        <xsd:restriction base="dms:Unknown"/>
      </xsd:simpleType>
    </xsd:element>
    <xsd:element name="EditorWithSpace" ma:index="18" nillable="true" ma:displayName="更新者　　　　　　" ma:hidden="true" ma:internalName="EditorWithSpace" ma:readOnly="tru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 ma:readOnly="true"/>
        <xsd:element ref="dc:title" minOccurs="0" maxOccurs="1" ma:index="17" ma:displayName="タイトル" ma:readOnly="tru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FF51B549-DFDF-4E23-824E-CDD677EE49CF}">
  <ds:schemaRefs>
    <ds:schemaRef ds:uri="http://schemas.microsoft.com/office/2006/documentManagement/types"/>
    <ds:schemaRef ds:uri="http://purl.org/dc/elements/1.1/"/>
    <ds:schemaRef ds:uri="http://purl.org/dc/terms/"/>
    <ds:schemaRef ds:uri="http://schemas.microsoft.com/office/2006/metadata/properties"/>
    <ds:schemaRef ds:uri="http://schemas.openxmlformats.org/package/2006/metadata/core-properties"/>
    <ds:schemaRef ds:uri="8B97BE19-CDDD-400E-817A-CFDD13F7EC12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31B5AFE-0D6C-46E8-B069-C57F427B1F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D8687B3-E114-463A-A667-33E7424064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97BE19-CDDD-400E-817A-CFDD13F7EC12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142</Words>
  <Application>Microsoft Office PowerPoint</Application>
  <PresentationFormat>A4 210 x 297 mm</PresentationFormat>
  <Paragraphs>50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PowerPoint プレゼンテーション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MASA-YUKI</dc:creator>
  <cp:lastModifiedBy>政策係</cp:lastModifiedBy>
  <cp:revision>40</cp:revision>
  <cp:lastPrinted>2015-06-30T11:32:50Z</cp:lastPrinted>
  <dcterms:created xsi:type="dcterms:W3CDTF">2012-10-25T01:01:32Z</dcterms:created>
  <dcterms:modified xsi:type="dcterms:W3CDTF">2015-07-09T05:37:15Z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0x0101002DA299AC048A4B8EA9C1D19079C1A32200DDEB008D4F00BE4F8CE0E476F4F8A392</vt:lpwstr>
  </property>
</Properties>
</file>